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6"/>
  </p:notesMasterIdLst>
  <p:sldIdLst>
    <p:sldId id="256" r:id="rId2"/>
    <p:sldId id="257" r:id="rId3"/>
    <p:sldId id="259" r:id="rId4"/>
    <p:sldId id="277" r:id="rId5"/>
    <p:sldId id="278" r:id="rId6"/>
    <p:sldId id="279" r:id="rId7"/>
    <p:sldId id="264" r:id="rId8"/>
    <p:sldId id="282" r:id="rId9"/>
    <p:sldId id="280" r:id="rId10"/>
    <p:sldId id="283" r:id="rId11"/>
    <p:sldId id="262" r:id="rId12"/>
    <p:sldId id="266" r:id="rId13"/>
    <p:sldId id="332" r:id="rId14"/>
    <p:sldId id="288" r:id="rId15"/>
    <p:sldId id="289" r:id="rId16"/>
    <p:sldId id="306" r:id="rId17"/>
    <p:sldId id="325" r:id="rId18"/>
    <p:sldId id="308" r:id="rId19"/>
    <p:sldId id="310" r:id="rId20"/>
    <p:sldId id="327" r:id="rId21"/>
    <p:sldId id="328" r:id="rId22"/>
    <p:sldId id="330" r:id="rId23"/>
    <p:sldId id="336" r:id="rId24"/>
    <p:sldId id="337" r:id="rId25"/>
    <p:sldId id="329" r:id="rId26"/>
    <p:sldId id="331" r:id="rId27"/>
    <p:sldId id="312" r:id="rId28"/>
    <p:sldId id="293" r:id="rId29"/>
    <p:sldId id="294" r:id="rId30"/>
    <p:sldId id="313" r:id="rId31"/>
    <p:sldId id="295" r:id="rId32"/>
    <p:sldId id="314" r:id="rId33"/>
    <p:sldId id="297" r:id="rId34"/>
    <p:sldId id="296" r:id="rId35"/>
    <p:sldId id="339" r:id="rId36"/>
    <p:sldId id="302" r:id="rId37"/>
    <p:sldId id="298" r:id="rId38"/>
    <p:sldId id="299" r:id="rId39"/>
    <p:sldId id="300" r:id="rId40"/>
    <p:sldId id="301" r:id="rId41"/>
    <p:sldId id="335" r:id="rId42"/>
    <p:sldId id="303" r:id="rId43"/>
    <p:sldId id="305" r:id="rId44"/>
    <p:sldId id="316" r:id="rId45"/>
    <p:sldId id="317" r:id="rId46"/>
    <p:sldId id="320" r:id="rId47"/>
    <p:sldId id="323" r:id="rId48"/>
    <p:sldId id="342" r:id="rId49"/>
    <p:sldId id="324" r:id="rId50"/>
    <p:sldId id="340" r:id="rId51"/>
    <p:sldId id="319" r:id="rId52"/>
    <p:sldId id="321" r:id="rId53"/>
    <p:sldId id="333" r:id="rId54"/>
    <p:sldId id="334" r:id="rId55"/>
    <p:sldId id="267" r:id="rId56"/>
    <p:sldId id="268" r:id="rId57"/>
    <p:sldId id="269" r:id="rId58"/>
    <p:sldId id="270" r:id="rId59"/>
    <p:sldId id="272" r:id="rId60"/>
    <p:sldId id="273" r:id="rId61"/>
    <p:sldId id="271" r:id="rId62"/>
    <p:sldId id="274" r:id="rId63"/>
    <p:sldId id="275" r:id="rId64"/>
    <p:sldId id="276" r:id="rId65"/>
    <p:sldId id="281" r:id="rId66"/>
    <p:sldId id="265" r:id="rId67"/>
    <p:sldId id="284" r:id="rId68"/>
    <p:sldId id="285" r:id="rId69"/>
    <p:sldId id="258" r:id="rId70"/>
    <p:sldId id="287" r:id="rId71"/>
    <p:sldId id="290" r:id="rId72"/>
    <p:sldId id="341" r:id="rId73"/>
    <p:sldId id="286" r:id="rId74"/>
    <p:sldId id="343"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87508-455F-42AB-B0DC-072CFB87B94F}" type="datetimeFigureOut">
              <a:rPr lang="en-US" smtClean="0"/>
              <a:pPr/>
              <a:t>3/23/2011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E53D2A-62F5-470B-9B3F-D0ED3463F0F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2BD5BA-C660-4DD2-93DF-850C2A3C19FA}" type="slidenum">
              <a:rPr lang="en-US"/>
              <a:pPr/>
              <a:t>28</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a:t>A pair of gold earrings from ancient Mali</a:t>
            </a:r>
          </a:p>
          <a:p>
            <a:r>
              <a:rPr lang="en-US" dirty="0"/>
              <a:t>Mali </a:t>
            </a:r>
            <a:r>
              <a:rPr lang="en-US" dirty="0" err="1"/>
              <a:t>mudcloth</a:t>
            </a:r>
            <a:endParaRPr lang="en-US" dirty="0"/>
          </a:p>
          <a:p>
            <a:r>
              <a:rPr lang="en-US" dirty="0"/>
              <a:t>A </a:t>
            </a:r>
            <a:r>
              <a:rPr lang="en-US" dirty="0" err="1"/>
              <a:t>griot</a:t>
            </a:r>
            <a:r>
              <a:rPr lang="en-US" dirty="0"/>
              <a:t> (storyteller) present day Mali</a:t>
            </a:r>
          </a:p>
          <a:p>
            <a:r>
              <a:rPr lang="en-US" dirty="0"/>
              <a:t>Lead-in to next slide:  Mali is a very old country. It has had many kings but there were 2 especially important kings.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AFFE297-F794-46D7-8FA7-7D53BF1AD2D6}" type="datetimeFigureOut">
              <a:rPr lang="en-US" smtClean="0"/>
              <a:pPr/>
              <a:t>3/23/2011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1C918A6-E748-4ED5-B725-C25B4DAD489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FE297-F794-46D7-8FA7-7D53BF1AD2D6}" type="datetimeFigureOut">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FE297-F794-46D7-8FA7-7D53BF1AD2D6}" type="datetimeFigureOut">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173E4B73-1187-407F-9D33-C48F942A600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3D4687B-064D-4BA5-8A7A-370F1D52D6AE}"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1EEC9C27-5F1C-41DC-9761-F598FA240DB3}"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4114800"/>
          </a:xfrm>
        </p:spPr>
        <p:txBody>
          <a:bodyPr/>
          <a:lstStyle/>
          <a:p>
            <a:endParaRPr lang="en-US"/>
          </a:p>
        </p:txBody>
      </p:sp>
      <p:sp>
        <p:nvSpPr>
          <p:cNvPr id="4" name="Text Placeholder 3"/>
          <p:cNvSpPr>
            <a:spLocks noGrp="1"/>
          </p:cNvSpPr>
          <p:nvPr>
            <p:ph type="body"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ADC0DFD-9A97-4D5E-BE7A-BAB89B8C94D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4038600" cy="4114800"/>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BB0FC6C-D40C-4B2D-B14C-57E2AFE15C0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FE297-F794-46D7-8FA7-7D53BF1AD2D6}" type="datetimeFigureOut">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AFFE297-F794-46D7-8FA7-7D53BF1AD2D6}" type="datetimeFigureOut">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918A6-E748-4ED5-B725-C25B4DAD489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FFE297-F794-46D7-8FA7-7D53BF1AD2D6}" type="datetimeFigureOut">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AFFE297-F794-46D7-8FA7-7D53BF1AD2D6}" type="datetimeFigureOut">
              <a:rPr lang="en-US" smtClean="0"/>
              <a:pPr/>
              <a:t>3/23/2011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AFFE297-F794-46D7-8FA7-7D53BF1AD2D6}" type="datetimeFigureOut">
              <a:rPr lang="en-US" smtClean="0"/>
              <a:pPr/>
              <a:t>3/23/2011</a:t>
            </a:fld>
            <a:endParaRPr lang="en-US"/>
          </a:p>
        </p:txBody>
      </p:sp>
      <p:sp>
        <p:nvSpPr>
          <p:cNvPr id="8" name="Slide Number Placeholder 7"/>
          <p:cNvSpPr>
            <a:spLocks noGrp="1"/>
          </p:cNvSpPr>
          <p:nvPr>
            <p:ph type="sldNum" sz="quarter" idx="11"/>
          </p:nvPr>
        </p:nvSpPr>
        <p:spPr/>
        <p:txBody>
          <a:bodyPr/>
          <a:lstStyle/>
          <a:p>
            <a:fld id="{E1C918A6-E748-4ED5-B725-C25B4DAD489F}"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FE297-F794-46D7-8FA7-7D53BF1AD2D6}" type="datetimeFigureOut">
              <a:rPr lang="en-US" smtClean="0"/>
              <a:pPr/>
              <a:t>3/23/2011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FFE297-F794-46D7-8FA7-7D53BF1AD2D6}" type="datetimeFigureOut">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E1C918A6-E748-4ED5-B725-C25B4DAD48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AFFE297-F794-46D7-8FA7-7D53BF1AD2D6}" type="datetimeFigureOut">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C918A6-E748-4ED5-B725-C25B4DAD48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AFFE297-F794-46D7-8FA7-7D53BF1AD2D6}" type="datetimeFigureOut">
              <a:rPr lang="en-US" smtClean="0"/>
              <a:pPr/>
              <a:t>3/23/2011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1C918A6-E748-4ED5-B725-C25B4DAD489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4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www.geocities.com/CollegePark/Classroom/9912/ancientsonghay.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http://jeff-lab.queensu.ca/stat/sas/sasman/sashtml/gref/images/01329359.gif" TargetMode="External"/><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68.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4.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 Id="rId9" Type="http://schemas.openxmlformats.org/officeDocument/2006/relationships/image" Target="../media/image61.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articles.cnn.com/2011-03-02/world/shrinking.lake.chad_1_lake-chad-lake-region-locals?_s=PM:WORLD" TargetMode="External"/><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West Africa</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 and Climate</a:t>
            </a:r>
            <a:endParaRPr lang="en-US" dirty="0"/>
          </a:p>
        </p:txBody>
      </p:sp>
      <p:sp>
        <p:nvSpPr>
          <p:cNvPr id="3" name="Content Placeholder 2"/>
          <p:cNvSpPr>
            <a:spLocks noGrp="1"/>
          </p:cNvSpPr>
          <p:nvPr>
            <p:ph idx="1"/>
          </p:nvPr>
        </p:nvSpPr>
        <p:spPr/>
        <p:txBody>
          <a:bodyPr/>
          <a:lstStyle/>
          <a:p>
            <a:endParaRPr lang="en-US"/>
          </a:p>
        </p:txBody>
      </p:sp>
      <p:pic>
        <p:nvPicPr>
          <p:cNvPr id="32770" name="Picture 2" descr="http://exploringafrica.matrix.msu.edu/teachers/images/vegetation_west_africa.jpg"/>
          <p:cNvPicPr>
            <a:picLocks noChangeAspect="1" noChangeArrowheads="1"/>
          </p:cNvPicPr>
          <p:nvPr/>
        </p:nvPicPr>
        <p:blipFill>
          <a:blip r:embed="rId2" cstate="print"/>
          <a:srcRect/>
          <a:stretch>
            <a:fillRect/>
          </a:stretch>
        </p:blipFill>
        <p:spPr bwMode="auto">
          <a:xfrm>
            <a:off x="533399" y="1371600"/>
            <a:ext cx="4125269" cy="5486400"/>
          </a:xfrm>
          <a:prstGeom prst="rect">
            <a:avLst/>
          </a:prstGeom>
          <a:noFill/>
        </p:spPr>
      </p:pic>
      <p:pic>
        <p:nvPicPr>
          <p:cNvPr id="32772" name="Picture 4" descr="http://exploringafrica.matrix.msu.edu/teachers/images/population_density.jpg"/>
          <p:cNvPicPr>
            <a:picLocks noChangeAspect="1" noChangeArrowheads="1"/>
          </p:cNvPicPr>
          <p:nvPr/>
        </p:nvPicPr>
        <p:blipFill>
          <a:blip r:embed="rId3" cstate="print"/>
          <a:srcRect/>
          <a:stretch>
            <a:fillRect/>
          </a:stretch>
        </p:blipFill>
        <p:spPr bwMode="auto">
          <a:xfrm>
            <a:off x="4800600" y="1447800"/>
            <a:ext cx="3247842" cy="5410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5" name="Content Placeholder 4"/>
          <p:cNvSpPr>
            <a:spLocks noGrp="1"/>
          </p:cNvSpPr>
          <p:nvPr>
            <p:ph idx="1"/>
          </p:nvPr>
        </p:nvSpPr>
        <p:spPr/>
        <p:txBody>
          <a:bodyPr/>
          <a:lstStyle/>
          <a:p>
            <a:r>
              <a:rPr lang="en-US" dirty="0" smtClean="0"/>
              <a:t>Five sections</a:t>
            </a:r>
          </a:p>
          <a:p>
            <a:pPr lvl="1"/>
            <a:r>
              <a:rPr lang="en-US" dirty="0" smtClean="0"/>
              <a:t>Prehistory – 12,000 BCE</a:t>
            </a:r>
          </a:p>
          <a:p>
            <a:pPr lvl="1"/>
            <a:r>
              <a:rPr lang="en-US" dirty="0" smtClean="0"/>
              <a:t>Empires!</a:t>
            </a:r>
          </a:p>
          <a:p>
            <a:pPr lvl="2"/>
            <a:r>
              <a:rPr lang="en-US" dirty="0" smtClean="0"/>
              <a:t>Internal African Empires</a:t>
            </a:r>
          </a:p>
          <a:p>
            <a:pPr lvl="1"/>
            <a:r>
              <a:rPr lang="en-US" dirty="0" smtClean="0"/>
              <a:t>Slavery and European Conquest</a:t>
            </a:r>
          </a:p>
          <a:p>
            <a:pPr lvl="1"/>
            <a:r>
              <a:rPr lang="en-US" dirty="0" smtClean="0"/>
              <a:t>Colonialism</a:t>
            </a:r>
          </a:p>
          <a:p>
            <a:pPr lvl="1"/>
            <a:r>
              <a:rPr lang="en-US" dirty="0" smtClean="0"/>
              <a:t>Post-Colonial Era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Pre-History</a:t>
            </a:r>
            <a:endParaRPr lang="en-US" dirty="0"/>
          </a:p>
        </p:txBody>
      </p:sp>
      <p:sp>
        <p:nvSpPr>
          <p:cNvPr id="3" name="Content Placeholder 2"/>
          <p:cNvSpPr>
            <a:spLocks noGrp="1"/>
          </p:cNvSpPr>
          <p:nvPr>
            <p:ph idx="1"/>
          </p:nvPr>
        </p:nvSpPr>
        <p:spPr/>
        <p:txBody>
          <a:bodyPr/>
          <a:lstStyle/>
          <a:p>
            <a:r>
              <a:rPr lang="en-US" dirty="0" smtClean="0"/>
              <a:t>Drying of West Africa cut the civilizations off from each other</a:t>
            </a:r>
          </a:p>
          <a:p>
            <a:r>
              <a:rPr lang="en-US" dirty="0" smtClean="0"/>
              <a:t>Legends, traditions, stories</a:t>
            </a:r>
          </a:p>
          <a:p>
            <a:pPr lvl="1"/>
            <a:r>
              <a:rPr lang="en-US" dirty="0" smtClean="0"/>
              <a:t>Often unreliable!</a:t>
            </a:r>
          </a:p>
          <a:p>
            <a:r>
              <a:rPr lang="en-US" dirty="0" smtClean="0"/>
              <a:t>Empires</a:t>
            </a:r>
          </a:p>
          <a:p>
            <a:pPr lvl="1"/>
            <a:r>
              <a:rPr lang="en-US" dirty="0" smtClean="0"/>
              <a:t>Ibos </a:t>
            </a:r>
          </a:p>
          <a:p>
            <a:pPr lvl="2"/>
            <a:r>
              <a:rPr lang="en-US" dirty="0" smtClean="0"/>
              <a:t>Lineage system, family groups, religion</a:t>
            </a:r>
          </a:p>
          <a:p>
            <a:pPr lvl="2"/>
            <a:r>
              <a:rPr lang="en-US" dirty="0" smtClean="0"/>
              <a:t>Established major economic system</a:t>
            </a:r>
          </a:p>
          <a:p>
            <a:pPr lvl="1"/>
            <a:r>
              <a:rPr lang="en-US" dirty="0" smtClean="0"/>
              <a:t>Benin</a:t>
            </a:r>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Trading Kingdoms</a:t>
            </a:r>
            <a:endParaRPr lang="en-US" dirty="0"/>
          </a:p>
        </p:txBody>
      </p:sp>
      <p:sp>
        <p:nvSpPr>
          <p:cNvPr id="3" name="Content Placeholder 2"/>
          <p:cNvSpPr>
            <a:spLocks noGrp="1"/>
          </p:cNvSpPr>
          <p:nvPr>
            <p:ph idx="1"/>
          </p:nvPr>
        </p:nvSpPr>
        <p:spPr/>
        <p:txBody>
          <a:bodyPr/>
          <a:lstStyle/>
          <a:p>
            <a:r>
              <a:rPr lang="en-US" dirty="0" smtClean="0"/>
              <a:t>Ghana</a:t>
            </a:r>
          </a:p>
          <a:p>
            <a:r>
              <a:rPr lang="en-US" dirty="0" smtClean="0"/>
              <a:t>Mali</a:t>
            </a:r>
          </a:p>
          <a:p>
            <a:r>
              <a:rPr lang="en-US" dirty="0" smtClean="0"/>
              <a:t>Songhai</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Empires of West Africa</a:t>
            </a:r>
            <a:endParaRPr lang="en-US" dirty="0"/>
          </a:p>
        </p:txBody>
      </p:sp>
      <p:sp>
        <p:nvSpPr>
          <p:cNvPr id="3" name="Content Placeholder 2"/>
          <p:cNvSpPr>
            <a:spLocks noGrp="1"/>
          </p:cNvSpPr>
          <p:nvPr>
            <p:ph idx="1"/>
          </p:nvPr>
        </p:nvSpPr>
        <p:spPr/>
        <p:txBody>
          <a:bodyPr/>
          <a:lstStyle/>
          <a:p>
            <a:r>
              <a:rPr lang="en-US" dirty="0" smtClean="0"/>
              <a:t>Wolof </a:t>
            </a:r>
          </a:p>
          <a:p>
            <a:r>
              <a:rPr lang="en-US" dirty="0" smtClean="0"/>
              <a:t>Ghana</a:t>
            </a:r>
          </a:p>
          <a:p>
            <a:r>
              <a:rPr lang="en-US" dirty="0" smtClean="0"/>
              <a:t>Mali</a:t>
            </a:r>
          </a:p>
          <a:p>
            <a:r>
              <a:rPr lang="en-US" dirty="0" smtClean="0"/>
              <a:t>Ashanti</a:t>
            </a:r>
          </a:p>
          <a:p>
            <a:r>
              <a:rPr lang="en-US" dirty="0" smtClean="0"/>
              <a:t>Yoruba</a:t>
            </a:r>
          </a:p>
          <a:p>
            <a:r>
              <a:rPr lang="en-US" dirty="0" err="1" smtClean="0"/>
              <a:t>Kanem</a:t>
            </a:r>
            <a:r>
              <a:rPr lang="en-US" dirty="0" smtClean="0"/>
              <a:t>-Bornu</a:t>
            </a:r>
          </a:p>
          <a:p>
            <a:r>
              <a:rPr lang="en-US" dirty="0" smtClean="0"/>
              <a:t>Songhai</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Characterization of Kingdoms</a:t>
            </a:r>
            <a:endParaRPr lang="en-US" dirty="0"/>
          </a:p>
        </p:txBody>
      </p:sp>
      <p:sp>
        <p:nvSpPr>
          <p:cNvPr id="3" name="Content Placeholder 2"/>
          <p:cNvSpPr>
            <a:spLocks noGrp="1"/>
          </p:cNvSpPr>
          <p:nvPr>
            <p:ph idx="1"/>
          </p:nvPr>
        </p:nvSpPr>
        <p:spPr>
          <a:xfrm>
            <a:off x="457200" y="1600200"/>
            <a:ext cx="8382000" cy="5257800"/>
          </a:xfrm>
        </p:spPr>
        <p:txBody>
          <a:bodyPr/>
          <a:lstStyle/>
          <a:p>
            <a:r>
              <a:rPr lang="en-US" dirty="0" smtClean="0"/>
              <a:t>No separation of power</a:t>
            </a:r>
          </a:p>
          <a:p>
            <a:pPr lvl="1"/>
            <a:r>
              <a:rPr lang="en-US" dirty="0" smtClean="0"/>
              <a:t>King, counselors, advisors carried out all levels of government</a:t>
            </a:r>
          </a:p>
          <a:p>
            <a:pPr lvl="1"/>
            <a:r>
              <a:rPr lang="en-US" dirty="0" smtClean="0"/>
              <a:t>Power based on ability to collect revenue and tribute</a:t>
            </a:r>
          </a:p>
          <a:p>
            <a:pPr lvl="2"/>
            <a:r>
              <a:rPr lang="en-US" dirty="0" smtClean="0"/>
              <a:t>Sovereignty</a:t>
            </a:r>
          </a:p>
          <a:p>
            <a:r>
              <a:rPr lang="en-US" dirty="0" smtClean="0"/>
              <a:t>Centralized states</a:t>
            </a:r>
          </a:p>
          <a:p>
            <a:pPr lvl="1"/>
            <a:r>
              <a:rPr lang="en-US" dirty="0" smtClean="0"/>
              <a:t>Concentrated in the hands of few people</a:t>
            </a:r>
          </a:p>
          <a:p>
            <a:pPr lvl="1"/>
            <a:r>
              <a:rPr lang="en-US" dirty="0" smtClean="0"/>
              <a:t>City-States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990600" y="457200"/>
            <a:ext cx="7391400" cy="5486400"/>
          </a:xfrm>
        </p:spPr>
        <p:txBody>
          <a:bodyPr>
            <a:normAutofit lnSpcReduction="10000"/>
          </a:bodyPr>
          <a:lstStyle/>
          <a:p>
            <a:pPr algn="l" eaLnBrk="1" hangingPunct="1"/>
            <a:r>
              <a:rPr lang="en-US" sz="2800" b="1" dirty="0" smtClean="0"/>
              <a:t>  What caused the rise and fall of the West African Kingdoms?</a:t>
            </a:r>
          </a:p>
          <a:p>
            <a:pPr algn="l" eaLnBrk="1" hangingPunct="1"/>
            <a:r>
              <a:rPr lang="en-US" sz="2800" b="1" dirty="0" smtClean="0"/>
              <a:t>What makes a kingdom great? </a:t>
            </a:r>
          </a:p>
          <a:p>
            <a:pPr algn="l" eaLnBrk="1" hangingPunct="1"/>
            <a:r>
              <a:rPr lang="en-US" sz="2800" b="1" dirty="0" smtClean="0"/>
              <a:t>Most of the information that we have about the early African civilization is based on oral traditions.  </a:t>
            </a:r>
          </a:p>
          <a:p>
            <a:pPr algn="l" eaLnBrk="1" hangingPunct="1"/>
            <a:r>
              <a:rPr lang="en-US" sz="2800" b="1" dirty="0" smtClean="0"/>
              <a:t>Why should this be so?  </a:t>
            </a:r>
          </a:p>
          <a:p>
            <a:pPr algn="l" eaLnBrk="1" hangingPunct="1"/>
            <a:r>
              <a:rPr lang="en-US" sz="2800" b="1" dirty="0" smtClean="0"/>
              <a:t>What advantages are there to oral history as compared to written accounts?  </a:t>
            </a:r>
          </a:p>
          <a:p>
            <a:pPr algn="l" eaLnBrk="1" hangingPunct="1"/>
            <a:r>
              <a:rPr lang="en-US" sz="2800" b="1" dirty="0" smtClean="0"/>
              <a:t>What other historical sources might be found to confirm or dispute oral accounts? </a:t>
            </a:r>
          </a:p>
          <a:p>
            <a:pPr algn="l" eaLnBrk="1" hangingPunct="1"/>
            <a:endParaRPr lang="en-US" sz="2800"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4" name="Picture 1030" descr="The main mosque at Jenne"/>
          <p:cNvPicPr>
            <a:picLocks noChangeAspect="1" noChangeArrowheads="1"/>
          </p:cNvPicPr>
          <p:nvPr/>
        </p:nvPicPr>
        <p:blipFill>
          <a:blip r:embed="rId2" cstate="print"/>
          <a:srcRect l="7544" b="6046"/>
          <a:stretch>
            <a:fillRect/>
          </a:stretch>
        </p:blipFill>
        <p:spPr bwMode="auto">
          <a:xfrm>
            <a:off x="533400" y="1752600"/>
            <a:ext cx="2217738" cy="3552825"/>
          </a:xfrm>
          <a:prstGeom prst="rect">
            <a:avLst/>
          </a:prstGeom>
          <a:noFill/>
        </p:spPr>
      </p:pic>
      <p:sp>
        <p:nvSpPr>
          <p:cNvPr id="27652" name="WordArt 1028"/>
          <p:cNvSpPr>
            <a:spLocks noChangeArrowheads="1" noChangeShapeType="1" noTextEdit="1"/>
          </p:cNvSpPr>
          <p:nvPr/>
        </p:nvSpPr>
        <p:spPr bwMode="auto">
          <a:xfrm>
            <a:off x="1600200" y="2057400"/>
            <a:ext cx="6172200" cy="3124200"/>
          </a:xfrm>
          <a:prstGeom prst="rect">
            <a:avLst/>
          </a:prstGeom>
        </p:spPr>
        <p:txBody>
          <a:bodyPr wrap="none" fromWordArt="1">
            <a:prstTxWarp prst="textFadeUp">
              <a:avLst>
                <a:gd name="adj" fmla="val 9991"/>
              </a:avLst>
            </a:prstTxWarp>
          </a:bodyPr>
          <a:lstStyle/>
          <a:p>
            <a:pPr algn="ctr"/>
            <a:r>
              <a:rPr lang="en-US"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GHANA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mtClean="0"/>
              <a:t>Natural Resources</a:t>
            </a:r>
          </a:p>
        </p:txBody>
      </p:sp>
      <p:sp>
        <p:nvSpPr>
          <p:cNvPr id="4100" name="Rectangle 3"/>
          <p:cNvSpPr>
            <a:spLocks noGrp="1" noChangeArrowheads="1"/>
          </p:cNvSpPr>
          <p:nvPr>
            <p:ph type="body" idx="1"/>
          </p:nvPr>
        </p:nvSpPr>
        <p:spPr/>
        <p:txBody>
          <a:bodyPr/>
          <a:lstStyle/>
          <a:p>
            <a:pPr eaLnBrk="1" hangingPunct="1"/>
            <a:r>
              <a:rPr lang="en-US" smtClean="0"/>
              <a:t>Salt</a:t>
            </a:r>
          </a:p>
          <a:p>
            <a:pPr eaLnBrk="1" hangingPunct="1"/>
            <a:r>
              <a:rPr lang="en-US" smtClean="0"/>
              <a:t>Gold</a:t>
            </a:r>
          </a:p>
          <a:p>
            <a:pPr eaLnBrk="1" hangingPunct="1"/>
            <a:r>
              <a:rPr lang="en-US" smtClean="0"/>
              <a:t>Cloth</a:t>
            </a:r>
          </a:p>
          <a:p>
            <a:pPr eaLnBrk="1" hangingPunct="1"/>
            <a:r>
              <a:rPr lang="en-US" smtClean="0"/>
              <a:t>Weapons</a:t>
            </a:r>
          </a:p>
          <a:p>
            <a:pPr eaLnBrk="1" hangingPunct="1"/>
            <a:r>
              <a:rPr lang="en-US" smtClean="0"/>
              <a:t>Timber</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n-US" smtClean="0"/>
              <a:t>Ghana on the Map</a:t>
            </a:r>
          </a:p>
        </p:txBody>
      </p:sp>
      <p:sp>
        <p:nvSpPr>
          <p:cNvPr id="6148" name="Rectangle 5"/>
          <p:cNvSpPr>
            <a:spLocks noGrp="1" noChangeArrowheads="1"/>
          </p:cNvSpPr>
          <p:nvPr>
            <p:ph sz="half" idx="1"/>
          </p:nvPr>
        </p:nvSpPr>
        <p:spPr/>
        <p:txBody>
          <a:bodyPr/>
          <a:lstStyle/>
          <a:p>
            <a:pPr eaLnBrk="1" hangingPunct="1"/>
            <a:endParaRPr lang="en-US" smtClean="0"/>
          </a:p>
        </p:txBody>
      </p:sp>
      <p:sp>
        <p:nvSpPr>
          <p:cNvPr id="6149" name="Rectangle 6"/>
          <p:cNvSpPr>
            <a:spLocks noGrp="1" noChangeArrowheads="1"/>
          </p:cNvSpPr>
          <p:nvPr>
            <p:ph sz="half" idx="2"/>
          </p:nvPr>
        </p:nvSpPr>
        <p:spPr/>
        <p:txBody>
          <a:bodyPr/>
          <a:lstStyle/>
          <a:p>
            <a:pPr eaLnBrk="1" hangingPunct="1"/>
            <a:endParaRPr lang="en-US" smtClean="0"/>
          </a:p>
        </p:txBody>
      </p:sp>
      <p:pic>
        <p:nvPicPr>
          <p:cNvPr id="6150" name="Picture 7" descr="ghana_rel96"/>
          <p:cNvPicPr>
            <a:picLocks noChangeAspect="1" noChangeArrowheads="1"/>
          </p:cNvPicPr>
          <p:nvPr/>
        </p:nvPicPr>
        <p:blipFill>
          <a:blip r:embed="rId2" cstate="print"/>
          <a:srcRect/>
          <a:stretch>
            <a:fillRect/>
          </a:stretch>
        </p:blipFill>
        <p:spPr bwMode="auto">
          <a:xfrm>
            <a:off x="457200" y="1295400"/>
            <a:ext cx="3854450" cy="4724400"/>
          </a:xfrm>
          <a:prstGeom prst="rect">
            <a:avLst/>
          </a:prstGeom>
          <a:noFill/>
          <a:ln w="9525">
            <a:noFill/>
            <a:miter lim="800000"/>
            <a:headEnd/>
            <a:tailEnd/>
          </a:ln>
        </p:spPr>
      </p:pic>
      <p:pic>
        <p:nvPicPr>
          <p:cNvPr id="6151" name="Picture 9" descr="map-ghana-africa-imp"/>
          <p:cNvPicPr>
            <a:picLocks noChangeAspect="1" noChangeArrowheads="1"/>
          </p:cNvPicPr>
          <p:nvPr/>
        </p:nvPicPr>
        <p:blipFill>
          <a:blip r:embed="rId3" cstate="print"/>
          <a:srcRect/>
          <a:stretch>
            <a:fillRect/>
          </a:stretch>
        </p:blipFill>
        <p:spPr bwMode="auto">
          <a:xfrm>
            <a:off x="4572000" y="1600200"/>
            <a:ext cx="4152900" cy="4152900"/>
          </a:xfrm>
          <a:prstGeom prst="rect">
            <a:avLst/>
          </a:prstGeom>
          <a:noFill/>
          <a:ln w="9525">
            <a:noFill/>
            <a:miter lim="800000"/>
            <a:headEnd/>
            <a:tailEnd/>
          </a:ln>
        </p:spPr>
      </p:pic>
      <p:sp>
        <p:nvSpPr>
          <p:cNvPr id="15370" name="Oval 10"/>
          <p:cNvSpPr>
            <a:spLocks noChangeArrowheads="1"/>
          </p:cNvSpPr>
          <p:nvPr/>
        </p:nvSpPr>
        <p:spPr bwMode="auto">
          <a:xfrm>
            <a:off x="4953000" y="2971800"/>
            <a:ext cx="1219200" cy="1600200"/>
          </a:xfrm>
          <a:prstGeom prst="ellipse">
            <a:avLst/>
          </a:prstGeom>
          <a:solidFill>
            <a:schemeClr val="accent1">
              <a:alpha val="52156"/>
            </a:schemeClr>
          </a:solidFill>
          <a:ln w="57150">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5370"/>
                                        </p:tgtEl>
                                        <p:attrNameLst>
                                          <p:attrName>style.visibility</p:attrName>
                                        </p:attrNameLst>
                                      </p:cBhvr>
                                      <p:to>
                                        <p:strVal val="visible"/>
                                      </p:to>
                                    </p:set>
                                    <p:anim calcmode="lin" valueType="num">
                                      <p:cBhvr>
                                        <p:cTn id="7" dur="500" fill="hold"/>
                                        <p:tgtEl>
                                          <p:spTgt spid="15370"/>
                                        </p:tgtEl>
                                        <p:attrNameLst>
                                          <p:attrName>ppt_w</p:attrName>
                                        </p:attrNameLst>
                                      </p:cBhvr>
                                      <p:tavLst>
                                        <p:tav tm="0">
                                          <p:val>
                                            <p:fltVal val="0"/>
                                          </p:val>
                                        </p:tav>
                                        <p:tav tm="100000">
                                          <p:val>
                                            <p:strVal val="#ppt_w"/>
                                          </p:val>
                                        </p:tav>
                                      </p:tavLst>
                                    </p:anim>
                                    <p:anim calcmode="lin" valueType="num">
                                      <p:cBhvr>
                                        <p:cTn id="8" dur="500" fill="hold"/>
                                        <p:tgtEl>
                                          <p:spTgt spid="15370"/>
                                        </p:tgtEl>
                                        <p:attrNameLst>
                                          <p:attrName>ppt_h</p:attrName>
                                        </p:attrNameLst>
                                      </p:cBhvr>
                                      <p:tavLst>
                                        <p:tav tm="0">
                                          <p:val>
                                            <p:fltVal val="0"/>
                                          </p:val>
                                        </p:tav>
                                        <p:tav tm="100000">
                                          <p:val>
                                            <p:strVal val="#ppt_h"/>
                                          </p:val>
                                        </p:tav>
                                      </p:tavLst>
                                    </p:anim>
                                    <p:anim calcmode="lin" valueType="num">
                                      <p:cBhvr>
                                        <p:cTn id="9" dur="500" fill="hold"/>
                                        <p:tgtEl>
                                          <p:spTgt spid="15370"/>
                                        </p:tgtEl>
                                        <p:attrNameLst>
                                          <p:attrName>style.rotation</p:attrName>
                                        </p:attrNameLst>
                                      </p:cBhvr>
                                      <p:tavLst>
                                        <p:tav tm="0">
                                          <p:val>
                                            <p:fltVal val="360"/>
                                          </p:val>
                                        </p:tav>
                                        <p:tav tm="100000">
                                          <p:val>
                                            <p:fltVal val="0"/>
                                          </p:val>
                                        </p:tav>
                                      </p:tavLst>
                                    </p:anim>
                                    <p:animEffect transition="in" filter="fade">
                                      <p:cBhvr>
                                        <p:cTn id="10" dur="500"/>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67600" cy="1143000"/>
          </a:xfrm>
        </p:spPr>
        <p:txBody>
          <a:bodyPr/>
          <a:lstStyle/>
          <a:p>
            <a:r>
              <a:rPr lang="en-US" dirty="0" smtClean="0"/>
              <a:t>17 Countries</a:t>
            </a:r>
            <a:endParaRPr lang="en-US" dirty="0"/>
          </a:p>
        </p:txBody>
      </p:sp>
      <p:sp>
        <p:nvSpPr>
          <p:cNvPr id="3" name="Content Placeholder 2"/>
          <p:cNvSpPr>
            <a:spLocks noGrp="1"/>
          </p:cNvSpPr>
          <p:nvPr>
            <p:ph idx="1"/>
          </p:nvPr>
        </p:nvSpPr>
        <p:spPr>
          <a:xfrm>
            <a:off x="-304800" y="1143000"/>
            <a:ext cx="2971800" cy="5715000"/>
          </a:xfrm>
        </p:spPr>
        <p:txBody>
          <a:bodyPr>
            <a:normAutofit fontScale="77500" lnSpcReduction="20000"/>
          </a:bodyPr>
          <a:lstStyle/>
          <a:p>
            <a:pPr>
              <a:buNone/>
            </a:pPr>
            <a:r>
              <a:rPr lang="en-US" dirty="0" smtClean="0"/>
              <a:t> 	  1. Benin</a:t>
            </a:r>
          </a:p>
          <a:p>
            <a:pPr marL="550926" indent="-514350">
              <a:buNone/>
            </a:pPr>
            <a:r>
              <a:rPr lang="en-US" dirty="0" smtClean="0"/>
              <a:t>	2. Burkina Faso</a:t>
            </a:r>
            <a:br>
              <a:rPr lang="en-US" dirty="0" smtClean="0"/>
            </a:br>
            <a:r>
              <a:rPr lang="en-US" dirty="0" smtClean="0"/>
              <a:t>3. Cape Verde</a:t>
            </a:r>
            <a:br>
              <a:rPr lang="en-US" dirty="0" smtClean="0"/>
            </a:br>
            <a:r>
              <a:rPr lang="en-US" dirty="0" smtClean="0"/>
              <a:t>4. Chad</a:t>
            </a:r>
            <a:br>
              <a:rPr lang="en-US" dirty="0" smtClean="0"/>
            </a:br>
            <a:r>
              <a:rPr lang="en-US" dirty="0" smtClean="0"/>
              <a:t>5. Gambia</a:t>
            </a:r>
            <a:br>
              <a:rPr lang="en-US" dirty="0" smtClean="0"/>
            </a:br>
            <a:r>
              <a:rPr lang="en-US" dirty="0" smtClean="0"/>
              <a:t>6. Ghana</a:t>
            </a:r>
            <a:br>
              <a:rPr lang="en-US" dirty="0" smtClean="0"/>
            </a:br>
            <a:r>
              <a:rPr lang="en-US" dirty="0" smtClean="0"/>
              <a:t>7. Guinea</a:t>
            </a:r>
            <a:br>
              <a:rPr lang="en-US" dirty="0" smtClean="0"/>
            </a:br>
            <a:r>
              <a:rPr lang="en-US" dirty="0" smtClean="0"/>
              <a:t>8. Guinea Bissau</a:t>
            </a:r>
            <a:br>
              <a:rPr lang="en-US" dirty="0" smtClean="0"/>
            </a:br>
            <a:r>
              <a:rPr lang="en-US" dirty="0" smtClean="0"/>
              <a:t>9. Ivory Coast (Côte d'Ivoire)</a:t>
            </a:r>
            <a:br>
              <a:rPr lang="en-US" dirty="0" smtClean="0"/>
            </a:br>
            <a:r>
              <a:rPr lang="en-US" dirty="0" smtClean="0"/>
              <a:t>10. Liberia</a:t>
            </a:r>
            <a:br>
              <a:rPr lang="en-US" dirty="0" smtClean="0"/>
            </a:br>
            <a:r>
              <a:rPr lang="en-US" dirty="0" smtClean="0"/>
              <a:t>11. Mali</a:t>
            </a:r>
            <a:br>
              <a:rPr lang="en-US" dirty="0" smtClean="0"/>
            </a:br>
            <a:r>
              <a:rPr lang="en-US" dirty="0" smtClean="0"/>
              <a:t>12. Mauritania</a:t>
            </a:r>
            <a:br>
              <a:rPr lang="en-US" dirty="0" smtClean="0"/>
            </a:br>
            <a:r>
              <a:rPr lang="en-US" dirty="0" smtClean="0"/>
              <a:t>13. Niger</a:t>
            </a:r>
            <a:br>
              <a:rPr lang="en-US" dirty="0" smtClean="0"/>
            </a:br>
            <a:r>
              <a:rPr lang="en-US" dirty="0" smtClean="0"/>
              <a:t>14. Nigeria</a:t>
            </a:r>
            <a:br>
              <a:rPr lang="en-US" dirty="0" smtClean="0"/>
            </a:br>
            <a:r>
              <a:rPr lang="en-US" dirty="0" smtClean="0"/>
              <a:t>15. Senegal</a:t>
            </a:r>
            <a:br>
              <a:rPr lang="en-US" dirty="0" smtClean="0"/>
            </a:br>
            <a:r>
              <a:rPr lang="en-US" dirty="0" smtClean="0"/>
              <a:t>16. Sierra Leone</a:t>
            </a:r>
            <a:br>
              <a:rPr lang="en-US" dirty="0" smtClean="0"/>
            </a:br>
            <a:r>
              <a:rPr lang="en-US" dirty="0" smtClean="0"/>
              <a:t>17. Togo</a:t>
            </a:r>
            <a:endParaRPr lang="en-US" dirty="0"/>
          </a:p>
        </p:txBody>
      </p:sp>
      <p:pic>
        <p:nvPicPr>
          <p:cNvPr id="16386" name="Picture 2" descr="North Africa"/>
          <p:cNvPicPr>
            <a:picLocks noChangeAspect="1" noChangeArrowheads="1"/>
          </p:cNvPicPr>
          <p:nvPr/>
        </p:nvPicPr>
        <p:blipFill>
          <a:blip r:embed="rId2" cstate="print"/>
          <a:srcRect/>
          <a:stretch>
            <a:fillRect/>
          </a:stretch>
        </p:blipFill>
        <p:spPr bwMode="auto">
          <a:xfrm>
            <a:off x="2883881" y="990600"/>
            <a:ext cx="6260119" cy="2971800"/>
          </a:xfrm>
          <a:prstGeom prst="rect">
            <a:avLst/>
          </a:prstGeom>
          <a:noFill/>
        </p:spPr>
      </p:pic>
      <p:sp>
        <p:nvSpPr>
          <p:cNvPr id="5" name="Content Placeholder 2"/>
          <p:cNvSpPr txBox="1">
            <a:spLocks/>
          </p:cNvSpPr>
          <p:nvPr/>
        </p:nvSpPr>
        <p:spPr>
          <a:xfrm>
            <a:off x="3124200" y="4191000"/>
            <a:ext cx="3124200" cy="2438400"/>
          </a:xfrm>
          <a:prstGeom prst="rect">
            <a:avLst/>
          </a:prstGeom>
        </p:spPr>
        <p:txBody>
          <a:bodyPr vert="horz">
            <a:norm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Atlantic</a:t>
            </a:r>
            <a:r>
              <a:rPr kumimoji="0" lang="en-US" sz="3000" b="0" i="0" u="none" strike="noStrike" kern="1200" cap="none" spc="0" normalizeH="0" noProof="0" dirty="0" smtClean="0">
                <a:ln>
                  <a:noFill/>
                </a:ln>
                <a:solidFill>
                  <a:schemeClr val="tx1"/>
                </a:solidFill>
                <a:effectLst/>
                <a:uLnTx/>
                <a:uFillTx/>
                <a:latin typeface="+mn-lt"/>
                <a:ea typeface="+mn-ea"/>
                <a:cs typeface="+mn-cs"/>
              </a:rPr>
              <a:t> Ocean</a:t>
            </a:r>
            <a:endParaRPr lang="en-US" sz="3000" baseline="0" dirty="0" smtClean="0"/>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noProof="0" dirty="0" smtClean="0">
                <a:ln>
                  <a:noFill/>
                </a:ln>
                <a:solidFill>
                  <a:schemeClr val="tx1"/>
                </a:solidFill>
                <a:effectLst/>
                <a:uLnTx/>
                <a:uFillTx/>
                <a:latin typeface="+mn-lt"/>
                <a:ea typeface="+mn-ea"/>
                <a:cs typeface="+mn-cs"/>
              </a:rPr>
              <a:t>Sahel</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sz="3000" baseline="0" dirty="0" smtClean="0"/>
              <a:t>Sahara</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noProof="0" dirty="0" smtClean="0">
                <a:ln>
                  <a:noFill/>
                </a:ln>
                <a:solidFill>
                  <a:schemeClr val="tx1"/>
                </a:solidFill>
                <a:effectLst/>
                <a:uLnTx/>
                <a:uFillTx/>
                <a:latin typeface="+mn-lt"/>
                <a:ea typeface="+mn-ea"/>
                <a:cs typeface="+mn-cs"/>
              </a:rPr>
              <a:t>Niger River</a:t>
            </a: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6324600" y="4114800"/>
            <a:ext cx="2819400" cy="2438400"/>
          </a:xfrm>
          <a:prstGeom prst="rect">
            <a:avLst/>
          </a:prstGeom>
        </p:spPr>
        <p:txBody>
          <a:bodyPr vert="horz">
            <a:normAutofit lnSpcReduction="10000"/>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Senegal</a:t>
            </a:r>
            <a:r>
              <a:rPr kumimoji="0" lang="en-US" sz="3000" b="0" i="0" u="none" strike="noStrike" kern="1200" cap="none" spc="0" normalizeH="0" noProof="0" dirty="0" smtClean="0">
                <a:ln>
                  <a:noFill/>
                </a:ln>
                <a:solidFill>
                  <a:schemeClr val="tx1"/>
                </a:solidFill>
                <a:effectLst/>
                <a:uLnTx/>
                <a:uFillTx/>
                <a:latin typeface="+mn-lt"/>
                <a:ea typeface="+mn-ea"/>
                <a:cs typeface="+mn-cs"/>
              </a:rPr>
              <a:t> River</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sz="3000" baseline="0" dirty="0" smtClean="0"/>
              <a:t>Volta</a:t>
            </a:r>
            <a:r>
              <a:rPr lang="en-US" sz="3000" dirty="0" smtClean="0"/>
              <a:t> River</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Benue</a:t>
            </a:r>
            <a:r>
              <a:rPr kumimoji="0" lang="en-US" sz="3000" b="0" i="0" u="none" strike="noStrike" kern="1200" cap="none" spc="0" normalizeH="0" noProof="0" dirty="0" smtClean="0">
                <a:ln>
                  <a:noFill/>
                </a:ln>
                <a:solidFill>
                  <a:schemeClr val="tx1"/>
                </a:solidFill>
                <a:effectLst/>
                <a:uLnTx/>
                <a:uFillTx/>
                <a:latin typeface="+mn-lt"/>
                <a:ea typeface="+mn-ea"/>
                <a:cs typeface="+mn-cs"/>
              </a:rPr>
              <a:t> River</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sz="3000" baseline="0" dirty="0" smtClean="0"/>
              <a:t>Lake</a:t>
            </a:r>
            <a:r>
              <a:rPr lang="en-US" sz="3000" dirty="0" smtClean="0"/>
              <a:t> Chad</a:t>
            </a: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niger_river"/>
          <p:cNvPicPr>
            <a:picLocks noChangeAspect="1" noChangeArrowheads="1"/>
          </p:cNvPicPr>
          <p:nvPr/>
        </p:nvPicPr>
        <p:blipFill>
          <a:blip r:embed="rId2" cstate="print"/>
          <a:srcRect/>
          <a:stretch>
            <a:fillRect/>
          </a:stretch>
        </p:blipFill>
        <p:spPr bwMode="auto">
          <a:xfrm>
            <a:off x="0" y="2209800"/>
            <a:ext cx="4380001" cy="2990850"/>
          </a:xfrm>
          <a:prstGeom prst="rect">
            <a:avLst/>
          </a:prstGeom>
          <a:noFill/>
        </p:spPr>
      </p:pic>
      <p:sp>
        <p:nvSpPr>
          <p:cNvPr id="64515" name="Text Box 3"/>
          <p:cNvSpPr txBox="1">
            <a:spLocks noChangeArrowheads="1"/>
          </p:cNvSpPr>
          <p:nvPr/>
        </p:nvSpPr>
        <p:spPr bwMode="auto">
          <a:xfrm>
            <a:off x="4419600" y="533400"/>
            <a:ext cx="4267200" cy="6186309"/>
          </a:xfrm>
          <a:prstGeom prst="rect">
            <a:avLst/>
          </a:prstGeom>
          <a:solidFill>
            <a:srgbClr val="808080"/>
          </a:solidFill>
          <a:ln w="9525">
            <a:noFill/>
            <a:miter lim="800000"/>
            <a:headEnd/>
            <a:tailEnd/>
          </a:ln>
          <a:effectLst/>
        </p:spPr>
        <p:txBody>
          <a:bodyPr>
            <a:spAutoFit/>
          </a:bodyPr>
          <a:lstStyle/>
          <a:p>
            <a:pPr>
              <a:spcBef>
                <a:spcPct val="50000"/>
              </a:spcBef>
            </a:pPr>
            <a:endParaRPr lang="en-US" sz="2400" dirty="0" smtClean="0"/>
          </a:p>
          <a:p>
            <a:pPr>
              <a:spcBef>
                <a:spcPct val="50000"/>
              </a:spcBef>
            </a:pPr>
            <a:r>
              <a:rPr lang="en-US" sz="2400" dirty="0" smtClean="0"/>
              <a:t>AD300 to about 1100</a:t>
            </a:r>
          </a:p>
          <a:p>
            <a:pPr>
              <a:spcBef>
                <a:spcPct val="50000"/>
              </a:spcBef>
            </a:pPr>
            <a:r>
              <a:rPr lang="en-US" sz="2400" dirty="0" smtClean="0"/>
              <a:t>Ghana </a:t>
            </a:r>
            <a:r>
              <a:rPr lang="en-US" sz="2400" dirty="0"/>
              <a:t>developed in West Africa between the Niger (NI-</a:t>
            </a:r>
            <a:r>
              <a:rPr lang="en-US" sz="2400" dirty="0" err="1"/>
              <a:t>jhur</a:t>
            </a:r>
            <a:r>
              <a:rPr lang="en-US" sz="2400" dirty="0"/>
              <a:t>) and the Gambia Rivers. </a:t>
            </a:r>
            <a:endParaRPr lang="en-US" sz="2400" dirty="0" smtClean="0"/>
          </a:p>
          <a:p>
            <a:pPr>
              <a:spcBef>
                <a:spcPct val="50000"/>
              </a:spcBef>
            </a:pPr>
            <a:r>
              <a:rPr lang="en-US" sz="2400" dirty="0" smtClean="0"/>
              <a:t>The </a:t>
            </a:r>
            <a:r>
              <a:rPr lang="en-US" sz="2400" dirty="0"/>
              <a:t>rivers helped Ghana to grow rich because they were used to transport goods and develop trade.  Ghana also collected taxes from traders who passed through the kingdom. The people called their nation </a:t>
            </a:r>
            <a:r>
              <a:rPr lang="en-US" sz="2400" dirty="0" err="1"/>
              <a:t>Wagadu</a:t>
            </a:r>
            <a:r>
              <a:rPr lang="en-US" sz="2400" dirty="0"/>
              <a:t>; we know it as Ghana --that was the word for war chief.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228600" y="304800"/>
            <a:ext cx="4953000" cy="6001643"/>
          </a:xfrm>
          <a:prstGeom prst="rect">
            <a:avLst/>
          </a:prstGeom>
          <a:noFill/>
          <a:ln w="9525">
            <a:noFill/>
            <a:miter lim="800000"/>
            <a:headEnd/>
            <a:tailEnd/>
          </a:ln>
          <a:effectLst/>
        </p:spPr>
        <p:txBody>
          <a:bodyPr>
            <a:spAutoFit/>
          </a:bodyPr>
          <a:lstStyle/>
          <a:p>
            <a:endParaRPr lang="en-US" sz="2400" dirty="0"/>
          </a:p>
          <a:p>
            <a:r>
              <a:rPr lang="en-US" sz="2400" dirty="0"/>
              <a:t>The kingdom of Ghana probably began when several clans of the Soninke people of west Africa came together under the leadership of a great king named </a:t>
            </a:r>
            <a:r>
              <a:rPr lang="en-US" sz="2400" dirty="0" err="1"/>
              <a:t>Dinga</a:t>
            </a:r>
            <a:r>
              <a:rPr lang="en-US" sz="2400" dirty="0"/>
              <a:t> </a:t>
            </a:r>
            <a:r>
              <a:rPr lang="en-US" sz="2400" dirty="0" err="1"/>
              <a:t>Cisse</a:t>
            </a:r>
            <a:r>
              <a:rPr lang="en-US" sz="2400" dirty="0"/>
              <a:t>.  </a:t>
            </a:r>
          </a:p>
          <a:p>
            <a:endParaRPr lang="en-US" sz="2400" dirty="0"/>
          </a:p>
          <a:p>
            <a:r>
              <a:rPr lang="en-US" sz="2400" dirty="0"/>
              <a:t>Ghana had few natural resources except salt and gold. They were also very good at making things from iron. Ghanaian warriors used iron tipped spears to subdue their neighbors, who fought with weapons made of stone, bone, and wood.</a:t>
            </a:r>
          </a:p>
        </p:txBody>
      </p:sp>
      <p:pic>
        <p:nvPicPr>
          <p:cNvPr id="31753" name="Picture 9" descr="stack of gold bars"/>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5257800" y="1447800"/>
            <a:ext cx="3549650" cy="3581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Text Box 6"/>
          <p:cNvSpPr txBox="1">
            <a:spLocks noChangeArrowheads="1"/>
          </p:cNvSpPr>
          <p:nvPr/>
        </p:nvSpPr>
        <p:spPr bwMode="auto">
          <a:xfrm>
            <a:off x="304800" y="228600"/>
            <a:ext cx="6324600" cy="1938992"/>
          </a:xfrm>
          <a:prstGeom prst="rect">
            <a:avLst/>
          </a:prstGeom>
          <a:noFill/>
          <a:ln w="9525">
            <a:noFill/>
            <a:miter lim="800000"/>
            <a:headEnd/>
            <a:tailEnd/>
          </a:ln>
          <a:effectLst/>
        </p:spPr>
        <p:txBody>
          <a:bodyPr>
            <a:spAutoFit/>
          </a:bodyPr>
          <a:lstStyle/>
          <a:p>
            <a:pPr>
              <a:spcBef>
                <a:spcPct val="50000"/>
              </a:spcBef>
            </a:pPr>
            <a:r>
              <a:rPr lang="en-US" sz="2400" dirty="0"/>
              <a:t>Ghana became a rich and powerful nation, especially when the camel began to be used as a source of transport. Ghana relied on trade and trade was made faster and bigger with the use of the camel.</a:t>
            </a:r>
          </a:p>
        </p:txBody>
      </p:sp>
      <p:pic>
        <p:nvPicPr>
          <p:cNvPr id="32773" name="Picture 5" descr="T048112A"/>
          <p:cNvPicPr>
            <a:picLocks noChangeAspect="1" noChangeArrowheads="1"/>
          </p:cNvPicPr>
          <p:nvPr/>
        </p:nvPicPr>
        <p:blipFill>
          <a:blip r:embed="rId2" cstate="print"/>
          <a:srcRect/>
          <a:stretch>
            <a:fillRect/>
          </a:stretch>
        </p:blipFill>
        <p:spPr bwMode="auto">
          <a:xfrm>
            <a:off x="0" y="3619500"/>
            <a:ext cx="5829300" cy="3238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3277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THE SILENT TRADE</a:t>
            </a:r>
          </a:p>
        </p:txBody>
      </p:sp>
      <p:sp>
        <p:nvSpPr>
          <p:cNvPr id="14339" name="Rectangle 3"/>
          <p:cNvSpPr>
            <a:spLocks noGrp="1" noChangeArrowheads="1"/>
          </p:cNvSpPr>
          <p:nvPr>
            <p:ph type="body" sz="half" idx="1"/>
          </p:nvPr>
        </p:nvSpPr>
        <p:spPr/>
        <p:txBody>
          <a:bodyPr/>
          <a:lstStyle/>
          <a:p>
            <a:r>
              <a:rPr lang="en-US" dirty="0" smtClean="0"/>
              <a:t>Salt/gold trade</a:t>
            </a:r>
          </a:p>
          <a:p>
            <a:r>
              <a:rPr lang="en-US" dirty="0" smtClean="0"/>
              <a:t>savanna areas poor in salt</a:t>
            </a:r>
          </a:p>
          <a:p>
            <a:r>
              <a:rPr lang="en-US" dirty="0" smtClean="0"/>
              <a:t>Sahara, rich in salt.</a:t>
            </a:r>
          </a:p>
          <a:p>
            <a:r>
              <a:rPr lang="en-US" dirty="0" err="1" smtClean="0"/>
              <a:t>Taghaza</a:t>
            </a:r>
            <a:r>
              <a:rPr lang="en-US" dirty="0" smtClean="0"/>
              <a:t>, salt mining village</a:t>
            </a:r>
          </a:p>
          <a:p>
            <a:r>
              <a:rPr lang="en-US" dirty="0" smtClean="0"/>
              <a:t>traders from there carried salt to </a:t>
            </a:r>
            <a:r>
              <a:rPr lang="en-US" dirty="0" err="1" smtClean="0"/>
              <a:t>Jenne</a:t>
            </a:r>
            <a:r>
              <a:rPr lang="en-US" dirty="0" smtClean="0"/>
              <a:t> and Timbuktu</a:t>
            </a:r>
          </a:p>
          <a:p>
            <a:endParaRPr lang="en-US" dirty="0" smtClean="0"/>
          </a:p>
        </p:txBody>
      </p:sp>
      <p:sp>
        <p:nvSpPr>
          <p:cNvPr id="14340" name="Rectangle 4"/>
          <p:cNvSpPr>
            <a:spLocks noGrp="1" noChangeArrowheads="1"/>
          </p:cNvSpPr>
          <p:nvPr>
            <p:ph type="body" sz="half" idx="2"/>
          </p:nvPr>
        </p:nvSpPr>
        <p:spPr/>
        <p:txBody>
          <a:bodyPr/>
          <a:lstStyle/>
          <a:p>
            <a:r>
              <a:rPr lang="en-US" smtClean="0"/>
              <a:t>Silent trade took place near the Niger river</a:t>
            </a:r>
          </a:p>
          <a:p>
            <a:r>
              <a:rPr lang="en-US" smtClean="0"/>
              <a:t>Arab traders would lay slabs of salt in neat rows</a:t>
            </a:r>
          </a:p>
          <a:p>
            <a:r>
              <a:rPr lang="en-US" smtClean="0"/>
              <a:t>pound on drums and invite gold merchants to trade</a:t>
            </a:r>
          </a:p>
          <a:p>
            <a:r>
              <a:rPr lang="en-US" smtClean="0"/>
              <a:t>ride off on camels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animEffect transition="in" filter="box(in)">
                                      <p:cBhvr>
                                        <p:cTn id="13" dur="500"/>
                                        <p:tgtEl>
                                          <p:spTgt spid="1433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SHREG.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4339">
                                            <p:txEl>
                                              <p:pRg st="1" end="1"/>
                                            </p:txEl>
                                          </p:spTgt>
                                        </p:tgtEl>
                                        <p:attrNameLst>
                                          <p:attrName>style.visibility</p:attrName>
                                        </p:attrNameLst>
                                      </p:cBhvr>
                                      <p:to>
                                        <p:strVal val="visible"/>
                                      </p:to>
                                    </p:set>
                                    <p:animEffect transition="in" filter="box(in)">
                                      <p:cBhvr>
                                        <p:cTn id="18" dur="500"/>
                                        <p:tgtEl>
                                          <p:spTgt spid="14339">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SHREG.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4339">
                                            <p:txEl>
                                              <p:pRg st="2" end="2"/>
                                            </p:txEl>
                                          </p:spTgt>
                                        </p:tgtEl>
                                        <p:attrNameLst>
                                          <p:attrName>style.visibility</p:attrName>
                                        </p:attrNameLst>
                                      </p:cBhvr>
                                      <p:to>
                                        <p:strVal val="visible"/>
                                      </p:to>
                                    </p:set>
                                    <p:animEffect transition="in" filter="box(in)">
                                      <p:cBhvr>
                                        <p:cTn id="23" dur="500"/>
                                        <p:tgtEl>
                                          <p:spTgt spid="14339">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SHREG.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4339">
                                            <p:txEl>
                                              <p:pRg st="3" end="3"/>
                                            </p:txEl>
                                          </p:spTgt>
                                        </p:tgtEl>
                                        <p:attrNameLst>
                                          <p:attrName>style.visibility</p:attrName>
                                        </p:attrNameLst>
                                      </p:cBhvr>
                                      <p:to>
                                        <p:strVal val="visible"/>
                                      </p:to>
                                    </p:set>
                                    <p:animEffect transition="in" filter="box(in)">
                                      <p:cBhvr>
                                        <p:cTn id="28" dur="500"/>
                                        <p:tgtEl>
                                          <p:spTgt spid="14339">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SHREG.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14339">
                                            <p:txEl>
                                              <p:pRg st="4" end="4"/>
                                            </p:txEl>
                                          </p:spTgt>
                                        </p:tgtEl>
                                        <p:attrNameLst>
                                          <p:attrName>style.visibility</p:attrName>
                                        </p:attrNameLst>
                                      </p:cBhvr>
                                      <p:to>
                                        <p:strVal val="visible"/>
                                      </p:to>
                                    </p:set>
                                    <p:animEffect transition="in" filter="box(in)">
                                      <p:cBhvr>
                                        <p:cTn id="33" dur="500"/>
                                        <p:tgtEl>
                                          <p:spTgt spid="14339">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SHREG.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14340">
                                            <p:txEl>
                                              <p:pRg st="0" end="0"/>
                                            </p:txEl>
                                          </p:spTgt>
                                        </p:tgtEl>
                                        <p:attrNameLst>
                                          <p:attrName>style.visibility</p:attrName>
                                        </p:attrNameLst>
                                      </p:cBhvr>
                                      <p:to>
                                        <p:strVal val="visible"/>
                                      </p:to>
                                    </p:set>
                                    <p:animEffect transition="in" filter="box(in)">
                                      <p:cBhvr>
                                        <p:cTn id="38" dur="500"/>
                                        <p:tgtEl>
                                          <p:spTgt spid="14340">
                                            <p:txEl>
                                              <p:pRg st="0" end="0"/>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3" name="CASHREG.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14340">
                                            <p:txEl>
                                              <p:pRg st="1" end="1"/>
                                            </p:txEl>
                                          </p:spTgt>
                                        </p:tgtEl>
                                        <p:attrNameLst>
                                          <p:attrName>style.visibility</p:attrName>
                                        </p:attrNameLst>
                                      </p:cBhvr>
                                      <p:to>
                                        <p:strVal val="visible"/>
                                      </p:to>
                                    </p:set>
                                    <p:animEffect transition="in" filter="box(in)">
                                      <p:cBhvr>
                                        <p:cTn id="43" dur="500"/>
                                        <p:tgtEl>
                                          <p:spTgt spid="14340">
                                            <p:txEl>
                                              <p:pRg st="1" end="1"/>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CASHREG.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14340">
                                            <p:txEl>
                                              <p:pRg st="2" end="2"/>
                                            </p:txEl>
                                          </p:spTgt>
                                        </p:tgtEl>
                                        <p:attrNameLst>
                                          <p:attrName>style.visibility</p:attrName>
                                        </p:attrNameLst>
                                      </p:cBhvr>
                                      <p:to>
                                        <p:strVal val="visible"/>
                                      </p:to>
                                    </p:set>
                                    <p:animEffect transition="in" filter="box(in)">
                                      <p:cBhvr>
                                        <p:cTn id="48" dur="500"/>
                                        <p:tgtEl>
                                          <p:spTgt spid="14340">
                                            <p:txEl>
                                              <p:pRg st="2" end="2"/>
                                            </p:txEl>
                                          </p:spTgt>
                                        </p:tgtEl>
                                      </p:cBhvr>
                                    </p:animEffect>
                                  </p:childTnLst>
                                  <p:subTnLst>
                                    <p:audio>
                                      <p:cMediaNode>
                                        <p:cTn display="0" masterRel="sameClick">
                                          <p:stCondLst>
                                            <p:cond evt="begin" delay="0">
                                              <p:tn val="46"/>
                                            </p:cond>
                                          </p:stCondLst>
                                          <p:endCondLst>
                                            <p:cond evt="onStopAudio" delay="0">
                                              <p:tgtEl>
                                                <p:sldTgt/>
                                              </p:tgtEl>
                                            </p:cond>
                                          </p:endCondLst>
                                        </p:cTn>
                                        <p:tgtEl>
                                          <p:sndTgt r:embed="rId3" name="CASHREG.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14340">
                                            <p:txEl>
                                              <p:pRg st="3" end="3"/>
                                            </p:txEl>
                                          </p:spTgt>
                                        </p:tgtEl>
                                        <p:attrNameLst>
                                          <p:attrName>style.visibility</p:attrName>
                                        </p:attrNameLst>
                                      </p:cBhvr>
                                      <p:to>
                                        <p:strVal val="visible"/>
                                      </p:to>
                                    </p:set>
                                    <p:animEffect transition="in" filter="box(in)">
                                      <p:cBhvr>
                                        <p:cTn id="53" dur="500"/>
                                        <p:tgtEl>
                                          <p:spTgt spid="14340">
                                            <p:txEl>
                                              <p:pRg st="3" end="3"/>
                                            </p:txEl>
                                          </p:spTgt>
                                        </p:tgtEl>
                                      </p:cBhvr>
                                    </p:animEffect>
                                  </p:childTnLst>
                                  <p:subTnLst>
                                    <p:audio>
                                      <p:cMediaNode>
                                        <p:cTn display="0" masterRel="sameClick">
                                          <p:stCondLst>
                                            <p:cond evt="begin" delay="0">
                                              <p:tn val="51"/>
                                            </p:cond>
                                          </p:stCondLst>
                                          <p:endCondLst>
                                            <p:cond evt="onStopAudio" delay="0">
                                              <p:tgtEl>
                                                <p:sldTgt/>
                                              </p:tgtEl>
                                            </p:cond>
                                          </p:endCondLst>
                                        </p:cTn>
                                        <p:tgtEl>
                                          <p:sndTgt r:embed="rId3"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bldLvl="2" autoUpdateAnimBg="0"/>
      <p:bldP spid="14340"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371600" y="304800"/>
            <a:ext cx="7772400" cy="1219200"/>
          </a:xfrm>
        </p:spPr>
        <p:txBody>
          <a:bodyPr/>
          <a:lstStyle/>
          <a:p>
            <a:r>
              <a:rPr lang="en-US" smtClean="0"/>
              <a:t>Gold/Salt silent trade</a:t>
            </a:r>
          </a:p>
        </p:txBody>
      </p:sp>
      <p:sp>
        <p:nvSpPr>
          <p:cNvPr id="15363" name="Rectangle 3"/>
          <p:cNvSpPr>
            <a:spLocks noGrp="1" noChangeArrowheads="1"/>
          </p:cNvSpPr>
          <p:nvPr>
            <p:ph type="body" sz="half" idx="1"/>
          </p:nvPr>
        </p:nvSpPr>
        <p:spPr/>
        <p:txBody>
          <a:bodyPr/>
          <a:lstStyle/>
          <a:p>
            <a:r>
              <a:rPr lang="en-US" smtClean="0"/>
              <a:t>Gold merchants would arrive</a:t>
            </a:r>
          </a:p>
          <a:p>
            <a:r>
              <a:rPr lang="en-US" smtClean="0"/>
              <a:t>leave a fair amount of gold and withdraw into hiding</a:t>
            </a:r>
          </a:p>
          <a:p>
            <a:r>
              <a:rPr lang="en-US" smtClean="0"/>
              <a:t>Arabs would return and if they felt the gold was a fair amount they would take it and leave</a:t>
            </a:r>
          </a:p>
        </p:txBody>
      </p:sp>
      <p:sp>
        <p:nvSpPr>
          <p:cNvPr id="15364" name="Rectangle 4"/>
          <p:cNvSpPr>
            <a:spLocks noGrp="1" noChangeArrowheads="1"/>
          </p:cNvSpPr>
          <p:nvPr>
            <p:ph type="body" sz="half" idx="2"/>
          </p:nvPr>
        </p:nvSpPr>
        <p:spPr/>
        <p:txBody>
          <a:bodyPr/>
          <a:lstStyle/>
          <a:p>
            <a:r>
              <a:rPr lang="en-US" smtClean="0"/>
              <a:t>If not, they would beat their drums and a second round of trading would begin</a:t>
            </a:r>
          </a:p>
          <a:p>
            <a:r>
              <a:rPr lang="en-US" smtClean="0"/>
              <a:t>both groups probably wanted to keep the sources of their goods a secret.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ppt_x"/>
                                          </p:val>
                                        </p:tav>
                                        <p:tav tm="100000">
                                          <p:val>
                                            <p:strVal val="#ppt_x"/>
                                          </p:val>
                                        </p:tav>
                                      </p:tavLst>
                                    </p:anim>
                                    <p:anim calcmode="lin" valueType="num">
                                      <p:cBhvr additive="base">
                                        <p:cTn id="8" dur="500" fill="hold"/>
                                        <p:tgtEl>
                                          <p:spTgt spid="15362"/>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15363">
                                            <p:txEl>
                                              <p:pRg st="0" end="0"/>
                                            </p:txEl>
                                          </p:spTgt>
                                        </p:tgtEl>
                                        <p:attrNameLst>
                                          <p:attrName>style.visibility</p:attrName>
                                        </p:attrNameLst>
                                      </p:cBhvr>
                                      <p:to>
                                        <p:strVal val="visible"/>
                                      </p:to>
                                    </p:set>
                                    <p:animEffect transition="in" filter="box(out)">
                                      <p:cBhvr>
                                        <p:cTn id="13" dur="500"/>
                                        <p:tgtEl>
                                          <p:spTgt spid="15363">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ASHREG.WAV"/>
                                        </p:tgtEl>
                                      </p:cMediaNode>
                                    </p:audio>
                                  </p:sub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15363">
                                            <p:txEl>
                                              <p:pRg st="1" end="1"/>
                                            </p:txEl>
                                          </p:spTgt>
                                        </p:tgtEl>
                                        <p:attrNameLst>
                                          <p:attrName>style.visibility</p:attrName>
                                        </p:attrNameLst>
                                      </p:cBhvr>
                                      <p:to>
                                        <p:strVal val="visible"/>
                                      </p:to>
                                    </p:set>
                                    <p:animEffect transition="in" filter="box(out)">
                                      <p:cBhvr>
                                        <p:cTn id="18" dur="500"/>
                                        <p:tgtEl>
                                          <p:spTgt spid="15363">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ASHREG.WAV"/>
                                        </p:tgtEl>
                                      </p:cMediaNode>
                                    </p:audio>
                                  </p:subTnLst>
                                </p:cTn>
                              </p:par>
                            </p:childTnLst>
                          </p:cTn>
                        </p:par>
                      </p:childTnLst>
                    </p:cTn>
                  </p:par>
                  <p:par>
                    <p:cTn id="19" fill="hold">
                      <p:stCondLst>
                        <p:cond delay="indefinite"/>
                      </p:stCondLst>
                      <p:childTnLst>
                        <p:par>
                          <p:cTn id="20" fill="hold">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15363">
                                            <p:txEl>
                                              <p:pRg st="2" end="2"/>
                                            </p:txEl>
                                          </p:spTgt>
                                        </p:tgtEl>
                                        <p:attrNameLst>
                                          <p:attrName>style.visibility</p:attrName>
                                        </p:attrNameLst>
                                      </p:cBhvr>
                                      <p:to>
                                        <p:strVal val="visible"/>
                                      </p:to>
                                    </p:set>
                                    <p:animEffect transition="in" filter="box(out)">
                                      <p:cBhvr>
                                        <p:cTn id="23" dur="500"/>
                                        <p:tgtEl>
                                          <p:spTgt spid="15363">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ASHREG.WAV"/>
                                        </p:tgtEl>
                                      </p:cMediaNode>
                                    </p:audio>
                                  </p:sub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15364">
                                            <p:txEl>
                                              <p:pRg st="0" end="0"/>
                                            </p:txEl>
                                          </p:spTgt>
                                        </p:tgtEl>
                                        <p:attrNameLst>
                                          <p:attrName>style.visibility</p:attrName>
                                        </p:attrNameLst>
                                      </p:cBhvr>
                                      <p:to>
                                        <p:strVal val="visible"/>
                                      </p:to>
                                    </p:set>
                                    <p:animEffect transition="in" filter="box(out)">
                                      <p:cBhvr>
                                        <p:cTn id="28" dur="500"/>
                                        <p:tgtEl>
                                          <p:spTgt spid="15364">
                                            <p:txEl>
                                              <p:pRg st="0" end="0"/>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ASHREG.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grpId="0" nodeType="clickEffect">
                                  <p:stCondLst>
                                    <p:cond delay="0"/>
                                  </p:stCondLst>
                                  <p:childTnLst>
                                    <p:set>
                                      <p:cBhvr>
                                        <p:cTn id="32" dur="1" fill="hold">
                                          <p:stCondLst>
                                            <p:cond delay="0"/>
                                          </p:stCondLst>
                                        </p:cTn>
                                        <p:tgtEl>
                                          <p:spTgt spid="15364">
                                            <p:txEl>
                                              <p:pRg st="1" end="1"/>
                                            </p:txEl>
                                          </p:spTgt>
                                        </p:tgtEl>
                                        <p:attrNameLst>
                                          <p:attrName>style.visibility</p:attrName>
                                        </p:attrNameLst>
                                      </p:cBhvr>
                                      <p:to>
                                        <p:strVal val="visible"/>
                                      </p:to>
                                    </p:set>
                                    <p:animEffect transition="in" filter="box(out)">
                                      <p:cBhvr>
                                        <p:cTn id="33" dur="500"/>
                                        <p:tgtEl>
                                          <p:spTgt spid="15364">
                                            <p:txEl>
                                              <p:pRg st="1" end="1"/>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build="p" bldLvl="2" autoUpdateAnimBg="0"/>
      <p:bldP spid="15364"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Text Box 5"/>
          <p:cNvSpPr txBox="1">
            <a:spLocks noChangeArrowheads="1"/>
          </p:cNvSpPr>
          <p:nvPr/>
        </p:nvSpPr>
        <p:spPr bwMode="auto">
          <a:xfrm>
            <a:off x="609600" y="685801"/>
            <a:ext cx="8077200" cy="6555641"/>
          </a:xfrm>
          <a:prstGeom prst="rect">
            <a:avLst/>
          </a:prstGeom>
          <a:noFill/>
          <a:ln w="9525">
            <a:noFill/>
            <a:miter lim="800000"/>
            <a:headEnd/>
            <a:tailEnd/>
          </a:ln>
          <a:effectLst/>
        </p:spPr>
        <p:txBody>
          <a:bodyPr wrap="square">
            <a:spAutoFit/>
          </a:bodyPr>
          <a:lstStyle/>
          <a:p>
            <a:pPr>
              <a:spcBef>
                <a:spcPct val="50000"/>
              </a:spcBef>
            </a:pPr>
            <a:r>
              <a:rPr lang="en-US" sz="2400" dirty="0"/>
              <a:t>"The King . . .(wears). . . necklaces round his neck and bracelets on his forearms and he puts on a high cap decorated with gold and wrapped in a turban of fine cotton. He (meets people) in a domed pavilion around which stand ten horses covered with gold-embroidered materials…and on his right, are the sons of the (lesser) kings of his country, wearing splendid garments and their hair plaited with gold.</a:t>
            </a:r>
            <a:br>
              <a:rPr lang="en-US" sz="2400" dirty="0"/>
            </a:br>
            <a:r>
              <a:rPr lang="en-US" sz="2400" dirty="0"/>
              <a:t/>
            </a:r>
            <a:br>
              <a:rPr lang="en-US" sz="2400" dirty="0"/>
            </a:br>
            <a:r>
              <a:rPr lang="en-US" sz="2400" dirty="0"/>
              <a:t>At the door of the pavilion are dogs of excellent pedigree. Round their necks they wear collars of gold and silver, studded with a number of balls of the same metals</a:t>
            </a:r>
            <a:r>
              <a:rPr lang="en-US" sz="2400" dirty="0" smtClean="0"/>
              <a:t>.“</a:t>
            </a:r>
          </a:p>
          <a:p>
            <a:pPr>
              <a:spcBef>
                <a:spcPct val="50000"/>
              </a:spcBef>
            </a:pPr>
            <a:r>
              <a:rPr lang="en-US" sz="2400" dirty="0" smtClean="0"/>
              <a:t>– Al-</a:t>
            </a:r>
            <a:r>
              <a:rPr lang="en-US" sz="2400" dirty="0" err="1" smtClean="0"/>
              <a:t>Bakri</a:t>
            </a:r>
            <a:endParaRPr lang="en-US" sz="2400" dirty="0" smtClean="0"/>
          </a:p>
          <a:p>
            <a:pPr>
              <a:spcBef>
                <a:spcPct val="50000"/>
              </a:spcBef>
            </a:pPr>
            <a:r>
              <a:rPr lang="en-US" sz="2400" i="1" dirty="0" smtClean="0"/>
              <a:t>What does this quote tell us about life in Ghana?</a:t>
            </a:r>
          </a:p>
          <a:p>
            <a:pPr>
              <a:spcBef>
                <a:spcPct val="50000"/>
              </a:spcBef>
            </a:pPr>
            <a:r>
              <a:rPr lang="en-US" sz="2400" dirty="0"/>
              <a:t/>
            </a:r>
            <a:br>
              <a:rPr lang="en-US" sz="2400" dirty="0"/>
            </a:b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dissolve">
                                      <p:cBhvr>
                                        <p:cTn id="7" dur="3000"/>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381000" y="4191000"/>
            <a:ext cx="8153400" cy="2446824"/>
          </a:xfrm>
          <a:prstGeom prst="rect">
            <a:avLst/>
          </a:prstGeom>
          <a:noFill/>
          <a:ln w="9525">
            <a:noFill/>
            <a:miter lim="800000"/>
            <a:headEnd/>
            <a:tailEnd/>
          </a:ln>
          <a:effectLst/>
        </p:spPr>
        <p:txBody>
          <a:bodyPr>
            <a:spAutoFit/>
          </a:bodyPr>
          <a:lstStyle/>
          <a:p>
            <a:pPr>
              <a:spcBef>
                <a:spcPct val="50000"/>
              </a:spcBef>
            </a:pPr>
            <a:r>
              <a:rPr lang="en-US" dirty="0"/>
              <a:t>After 700 AD, the religion of Islam began to spread over northern Africa. </a:t>
            </a:r>
            <a:endParaRPr lang="en-US" dirty="0" smtClean="0"/>
          </a:p>
          <a:p>
            <a:pPr>
              <a:spcBef>
                <a:spcPct val="50000"/>
              </a:spcBef>
            </a:pPr>
            <a:r>
              <a:rPr lang="en-US" dirty="0" smtClean="0"/>
              <a:t>Muslim </a:t>
            </a:r>
            <a:r>
              <a:rPr lang="en-US" dirty="0"/>
              <a:t>warriors came into Ghana and fought with the non-Islamic people there</a:t>
            </a:r>
            <a:r>
              <a:rPr lang="en-US" dirty="0" smtClean="0"/>
              <a:t>.</a:t>
            </a:r>
          </a:p>
          <a:p>
            <a:pPr>
              <a:spcBef>
                <a:spcPct val="50000"/>
              </a:spcBef>
            </a:pPr>
            <a:r>
              <a:rPr lang="en-US" dirty="0" smtClean="0"/>
              <a:t> </a:t>
            </a:r>
            <a:r>
              <a:rPr lang="en-US" dirty="0"/>
              <a:t>This weakened the great civilization of Ghana.  Local warriors then decided to break away from the power of Ghana and form their own local kingdoms. </a:t>
            </a:r>
            <a:endParaRPr lang="en-US" dirty="0" smtClean="0"/>
          </a:p>
          <a:p>
            <a:pPr>
              <a:spcBef>
                <a:spcPct val="50000"/>
              </a:spcBef>
            </a:pPr>
            <a:r>
              <a:rPr lang="en-US" dirty="0" smtClean="0"/>
              <a:t>This </a:t>
            </a:r>
            <a:r>
              <a:rPr lang="en-US" dirty="0"/>
              <a:t>ended many of the trade networks. This eventually weakened the civilization of Ancient Ghana.</a:t>
            </a:r>
          </a:p>
        </p:txBody>
      </p:sp>
      <p:pic>
        <p:nvPicPr>
          <p:cNvPr id="33798" name="Picture 6" descr="mosque"/>
          <p:cNvPicPr>
            <a:picLocks noChangeAspect="1" noChangeArrowheads="1"/>
          </p:cNvPicPr>
          <p:nvPr/>
        </p:nvPicPr>
        <p:blipFill>
          <a:blip r:embed="rId2" cstate="print"/>
          <a:srcRect/>
          <a:stretch>
            <a:fillRect/>
          </a:stretch>
        </p:blipFill>
        <p:spPr bwMode="auto">
          <a:xfrm>
            <a:off x="1600200" y="228600"/>
            <a:ext cx="5772150" cy="3790950"/>
          </a:xfrm>
          <a:prstGeom prst="rect">
            <a:avLst/>
          </a:prstGeom>
          <a:noFill/>
        </p:spPr>
      </p:pic>
      <p:sp>
        <p:nvSpPr>
          <p:cNvPr id="33799" name="Text Box 7"/>
          <p:cNvSpPr txBox="1">
            <a:spLocks noChangeArrowheads="1"/>
          </p:cNvSpPr>
          <p:nvPr/>
        </p:nvSpPr>
        <p:spPr bwMode="auto">
          <a:xfrm>
            <a:off x="228600" y="1600200"/>
            <a:ext cx="1143000" cy="915988"/>
          </a:xfrm>
          <a:prstGeom prst="rect">
            <a:avLst/>
          </a:prstGeom>
          <a:noFill/>
          <a:ln w="9525">
            <a:noFill/>
            <a:miter lim="800000"/>
            <a:headEnd/>
            <a:tailEnd/>
          </a:ln>
          <a:effectLst/>
        </p:spPr>
        <p:txBody>
          <a:bodyPr>
            <a:spAutoFit/>
          </a:bodyPr>
          <a:lstStyle/>
          <a:p>
            <a:pPr>
              <a:spcBef>
                <a:spcPct val="50000"/>
              </a:spcBef>
            </a:pPr>
            <a:r>
              <a:rPr lang="en-US" sz="1800">
                <a:latin typeface="Comic Sans MS" pitchFamily="66" charset="0"/>
              </a:rPr>
              <a:t>Islamic Mosque in Ghana</a:t>
            </a:r>
          </a:p>
        </p:txBody>
      </p:sp>
      <p:sp>
        <p:nvSpPr>
          <p:cNvPr id="33802" name="Text Box 10"/>
          <p:cNvSpPr txBox="1">
            <a:spLocks noChangeArrowheads="1"/>
          </p:cNvSpPr>
          <p:nvPr/>
        </p:nvSpPr>
        <p:spPr bwMode="auto">
          <a:xfrm>
            <a:off x="1676400" y="3657600"/>
            <a:ext cx="4876800" cy="274638"/>
          </a:xfrm>
          <a:prstGeom prst="rect">
            <a:avLst/>
          </a:prstGeom>
          <a:noFill/>
          <a:ln w="9525">
            <a:noFill/>
            <a:miter lim="800000"/>
            <a:headEnd/>
            <a:tailEnd/>
          </a:ln>
          <a:effectLst/>
        </p:spPr>
        <p:txBody>
          <a:bodyPr>
            <a:spAutoFit/>
          </a:bodyPr>
          <a:lstStyle/>
          <a:p>
            <a:pPr>
              <a:spcBef>
                <a:spcPct val="50000"/>
              </a:spcBef>
            </a:pPr>
            <a:r>
              <a:rPr lang="en-US" sz="1200" b="1">
                <a:solidFill>
                  <a:schemeClr val="bg1"/>
                </a:solidFill>
                <a:latin typeface="Arial" charset="0"/>
                <a:cs typeface="Arial" charset="0"/>
              </a:rPr>
              <a:t>blankbluesky.com/ travel/ghana/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US" smtClean="0"/>
              <a:t>Empire of Mali</a:t>
            </a:r>
          </a:p>
        </p:txBody>
      </p:sp>
      <p:sp>
        <p:nvSpPr>
          <p:cNvPr id="8196" name="Rectangle 3"/>
          <p:cNvSpPr>
            <a:spLocks noGrp="1" noChangeArrowheads="1"/>
          </p:cNvSpPr>
          <p:nvPr>
            <p:ph type="body" idx="1"/>
          </p:nvPr>
        </p:nvSpPr>
        <p:spPr/>
        <p:txBody>
          <a:bodyPr/>
          <a:lstStyle/>
          <a:p>
            <a:pPr eaLnBrk="1" hangingPunct="1"/>
            <a:r>
              <a:rPr lang="en-US" smtClean="0"/>
              <a:t>1235 Mali emerges as a major kingdom</a:t>
            </a:r>
          </a:p>
          <a:p>
            <a:pPr eaLnBrk="1" hangingPunct="1"/>
            <a:r>
              <a:rPr lang="en-US" smtClean="0"/>
              <a:t>Located south of Ghana</a:t>
            </a:r>
          </a:p>
          <a:p>
            <a:pPr eaLnBrk="1" hangingPunct="1"/>
            <a:r>
              <a:rPr lang="en-US" smtClean="0"/>
              <a:t>This kingdom became important when resources became scarce and trade routes shifted</a:t>
            </a:r>
          </a:p>
          <a:p>
            <a:pPr eaLnBrk="1" hangingPunct="1"/>
            <a:r>
              <a:rPr lang="en-US" smtClean="0"/>
              <a:t>This made them wealthy and helped Mali to obtain more power.</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62400" y="304800"/>
            <a:ext cx="4191000" cy="1828800"/>
          </a:xfrm>
        </p:spPr>
        <p:txBody>
          <a:bodyPr/>
          <a:lstStyle/>
          <a:p>
            <a:r>
              <a:rPr lang="en-US" sz="8800">
                <a:latin typeface="Elephant" pitchFamily="18" charset="0"/>
              </a:rPr>
              <a:t>Mali</a:t>
            </a:r>
          </a:p>
        </p:txBody>
      </p:sp>
      <p:sp>
        <p:nvSpPr>
          <p:cNvPr id="2051" name="Rectangle 3"/>
          <p:cNvSpPr>
            <a:spLocks noGrp="1" noChangeArrowheads="1"/>
          </p:cNvSpPr>
          <p:nvPr>
            <p:ph type="subTitle" idx="1"/>
          </p:nvPr>
        </p:nvSpPr>
        <p:spPr>
          <a:xfrm>
            <a:off x="3733800" y="2209800"/>
            <a:ext cx="5410200" cy="838200"/>
          </a:xfrm>
        </p:spPr>
        <p:txBody>
          <a:bodyPr/>
          <a:lstStyle/>
          <a:p>
            <a:r>
              <a:rPr lang="en-US" sz="4000" dirty="0"/>
              <a:t>Land of Gold &amp; </a:t>
            </a:r>
            <a:r>
              <a:rPr lang="en-US" sz="4000" dirty="0" err="1"/>
              <a:t>Griots</a:t>
            </a:r>
            <a:endParaRPr lang="en-US" sz="4000" dirty="0"/>
          </a:p>
        </p:txBody>
      </p:sp>
      <p:pic>
        <p:nvPicPr>
          <p:cNvPr id="2052" name="Picture 4" descr="djali"/>
          <p:cNvPicPr>
            <a:picLocks noChangeAspect="1" noChangeArrowheads="1"/>
          </p:cNvPicPr>
          <p:nvPr/>
        </p:nvPicPr>
        <p:blipFill>
          <a:blip r:embed="rId3" cstate="print"/>
          <a:srcRect/>
          <a:stretch>
            <a:fillRect/>
          </a:stretch>
        </p:blipFill>
        <p:spPr bwMode="auto">
          <a:xfrm>
            <a:off x="4648200" y="3733800"/>
            <a:ext cx="3657600" cy="2378075"/>
          </a:xfrm>
          <a:prstGeom prst="rect">
            <a:avLst/>
          </a:prstGeom>
          <a:noFill/>
        </p:spPr>
      </p:pic>
      <p:pic>
        <p:nvPicPr>
          <p:cNvPr id="2053" name="Picture 5" descr="earrings"/>
          <p:cNvPicPr>
            <a:picLocks noChangeAspect="1" noChangeArrowheads="1"/>
          </p:cNvPicPr>
          <p:nvPr/>
        </p:nvPicPr>
        <p:blipFill>
          <a:blip r:embed="rId4" cstate="print"/>
          <a:srcRect/>
          <a:stretch>
            <a:fillRect/>
          </a:stretch>
        </p:blipFill>
        <p:spPr bwMode="auto">
          <a:xfrm>
            <a:off x="762000" y="533400"/>
            <a:ext cx="2286000" cy="1262063"/>
          </a:xfrm>
          <a:prstGeom prst="rect">
            <a:avLst/>
          </a:prstGeom>
          <a:noFill/>
        </p:spPr>
      </p:pic>
      <p:sp>
        <p:nvSpPr>
          <p:cNvPr id="2055" name="Text Box 7"/>
          <p:cNvSpPr txBox="1">
            <a:spLocks noChangeArrowheads="1"/>
          </p:cNvSpPr>
          <p:nvPr/>
        </p:nvSpPr>
        <p:spPr bwMode="auto">
          <a:xfrm>
            <a:off x="4876800" y="5486400"/>
            <a:ext cx="1828800" cy="366713"/>
          </a:xfrm>
          <a:prstGeom prst="rect">
            <a:avLst/>
          </a:prstGeom>
          <a:noFill/>
          <a:ln w="9525">
            <a:noFill/>
            <a:miter lim="800000"/>
            <a:headEnd/>
            <a:tailEnd/>
          </a:ln>
          <a:effectLst/>
        </p:spPr>
        <p:txBody>
          <a:bodyPr>
            <a:spAutoFit/>
          </a:bodyPr>
          <a:lstStyle/>
          <a:p>
            <a:pPr>
              <a:spcBef>
                <a:spcPct val="50000"/>
              </a:spcBef>
            </a:pPr>
            <a:r>
              <a:rPr lang="en-US" dirty="0"/>
              <a:t>A </a:t>
            </a:r>
            <a:r>
              <a:rPr lang="en-US" dirty="0" err="1"/>
              <a:t>griot</a:t>
            </a:r>
            <a:r>
              <a:rPr lang="en-US" dirty="0"/>
              <a:t> of today</a:t>
            </a:r>
          </a:p>
        </p:txBody>
      </p:sp>
      <p:sp>
        <p:nvSpPr>
          <p:cNvPr id="2056" name="Text Box 8"/>
          <p:cNvSpPr txBox="1">
            <a:spLocks noChangeArrowheads="1"/>
          </p:cNvSpPr>
          <p:nvPr/>
        </p:nvSpPr>
        <p:spPr bwMode="auto">
          <a:xfrm>
            <a:off x="1143000" y="533400"/>
            <a:ext cx="1752600" cy="366713"/>
          </a:xfrm>
          <a:prstGeom prst="rect">
            <a:avLst/>
          </a:prstGeom>
          <a:noFill/>
          <a:ln w="9525">
            <a:noFill/>
            <a:miter lim="800000"/>
            <a:headEnd/>
            <a:tailEnd/>
          </a:ln>
          <a:effectLst/>
        </p:spPr>
        <p:txBody>
          <a:bodyPr>
            <a:spAutoFit/>
          </a:bodyPr>
          <a:lstStyle/>
          <a:p>
            <a:pPr>
              <a:spcBef>
                <a:spcPct val="50000"/>
              </a:spcBef>
            </a:pPr>
            <a:r>
              <a:rPr lang="en-US"/>
              <a:t>gold earrings</a:t>
            </a:r>
          </a:p>
        </p:txBody>
      </p:sp>
      <p:pic>
        <p:nvPicPr>
          <p:cNvPr id="2057" name="Picture 9" descr="Mali mudcloth"/>
          <p:cNvPicPr>
            <a:picLocks noChangeAspect="1" noChangeArrowheads="1"/>
          </p:cNvPicPr>
          <p:nvPr/>
        </p:nvPicPr>
        <p:blipFill>
          <a:blip r:embed="rId5" cstate="print"/>
          <a:srcRect/>
          <a:stretch>
            <a:fillRect/>
          </a:stretch>
        </p:blipFill>
        <p:spPr bwMode="auto">
          <a:xfrm rot="-797639">
            <a:off x="685800" y="2057400"/>
            <a:ext cx="3505200" cy="3505200"/>
          </a:xfrm>
          <a:prstGeom prst="rect">
            <a:avLst/>
          </a:prstGeom>
          <a:noFill/>
        </p:spPr>
      </p:pic>
      <p:sp>
        <p:nvSpPr>
          <p:cNvPr id="2058" name="Text Box 10"/>
          <p:cNvSpPr txBox="1">
            <a:spLocks noChangeArrowheads="1"/>
          </p:cNvSpPr>
          <p:nvPr/>
        </p:nvSpPr>
        <p:spPr bwMode="auto">
          <a:xfrm rot="-770862">
            <a:off x="1447800" y="5715000"/>
            <a:ext cx="1143000" cy="366713"/>
          </a:xfrm>
          <a:prstGeom prst="rect">
            <a:avLst/>
          </a:prstGeom>
          <a:noFill/>
          <a:ln w="9525">
            <a:noFill/>
            <a:miter lim="800000"/>
            <a:headEnd/>
            <a:tailEnd/>
          </a:ln>
          <a:effectLst/>
        </p:spPr>
        <p:txBody>
          <a:bodyPr>
            <a:spAutoFit/>
          </a:bodyPr>
          <a:lstStyle/>
          <a:p>
            <a:pPr>
              <a:spcBef>
                <a:spcPct val="50000"/>
              </a:spcBef>
            </a:pPr>
            <a:r>
              <a:rPr lang="en-US"/>
              <a:t>mudcloth</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28600"/>
            <a:ext cx="8229600" cy="914400"/>
          </a:xfrm>
        </p:spPr>
        <p:txBody>
          <a:bodyPr/>
          <a:lstStyle/>
          <a:p>
            <a:r>
              <a:rPr lang="en-US"/>
              <a:t>Sundiata: The Lion King</a:t>
            </a:r>
          </a:p>
        </p:txBody>
      </p:sp>
      <p:sp>
        <p:nvSpPr>
          <p:cNvPr id="8196" name="Rectangle 4"/>
          <p:cNvSpPr>
            <a:spLocks noGrp="1" noChangeArrowheads="1"/>
          </p:cNvSpPr>
          <p:nvPr>
            <p:ph type="body" sz="half" idx="1"/>
          </p:nvPr>
        </p:nvSpPr>
        <p:spPr>
          <a:xfrm>
            <a:off x="0" y="1295400"/>
            <a:ext cx="4495800" cy="5181600"/>
          </a:xfrm>
        </p:spPr>
        <p:txBody>
          <a:bodyPr>
            <a:noAutofit/>
          </a:bodyPr>
          <a:lstStyle/>
          <a:p>
            <a:r>
              <a:rPr lang="en-US" sz="2000" dirty="0"/>
              <a:t>Prince of the </a:t>
            </a:r>
            <a:r>
              <a:rPr lang="en-US" sz="2000" dirty="0" err="1"/>
              <a:t>Mandinka</a:t>
            </a:r>
            <a:r>
              <a:rPr lang="en-US" sz="2000" dirty="0"/>
              <a:t> people, who were conquered by </a:t>
            </a:r>
            <a:r>
              <a:rPr lang="en-US" sz="2000" dirty="0" err="1" smtClean="0"/>
              <a:t>Susu</a:t>
            </a:r>
            <a:endParaRPr lang="en-US" sz="2000" dirty="0"/>
          </a:p>
          <a:p>
            <a:endParaRPr lang="en-US" sz="2000" dirty="0"/>
          </a:p>
          <a:p>
            <a:r>
              <a:rPr lang="en-US" sz="2000" dirty="0"/>
              <a:t>In 1230, he conquered the </a:t>
            </a:r>
            <a:r>
              <a:rPr lang="en-US" sz="2000" dirty="0" err="1"/>
              <a:t>Susu</a:t>
            </a:r>
            <a:r>
              <a:rPr lang="en-US" sz="2000" dirty="0"/>
              <a:t> </a:t>
            </a:r>
            <a:r>
              <a:rPr lang="en-US" sz="2000" dirty="0" smtClean="0"/>
              <a:t>people</a:t>
            </a:r>
          </a:p>
          <a:p>
            <a:endParaRPr lang="en-US" sz="2000" dirty="0" smtClean="0"/>
          </a:p>
          <a:p>
            <a:r>
              <a:rPr lang="en-US" sz="2000" dirty="0" smtClean="0"/>
              <a:t>Ruled from 1230-1255</a:t>
            </a:r>
            <a:endParaRPr lang="en-US" sz="2000" dirty="0"/>
          </a:p>
          <a:p>
            <a:endParaRPr lang="en-US" sz="2000" dirty="0"/>
          </a:p>
          <a:p>
            <a:r>
              <a:rPr lang="en-US" sz="2000" dirty="0"/>
              <a:t>Under </a:t>
            </a:r>
            <a:r>
              <a:rPr lang="en-US" sz="2000" dirty="0" err="1"/>
              <a:t>Sundiata</a:t>
            </a:r>
            <a:r>
              <a:rPr lang="en-US" sz="2000" dirty="0"/>
              <a:t>, Mali </a:t>
            </a:r>
            <a:r>
              <a:rPr lang="en-US" sz="2000" dirty="0" smtClean="0"/>
              <a:t>prospered</a:t>
            </a:r>
          </a:p>
          <a:p>
            <a:pPr lvl="1"/>
            <a:r>
              <a:rPr lang="en-US" sz="1600" dirty="0" smtClean="0"/>
              <a:t>He led the people in conquering and expanding his kingdom to be as great as Ghana had been.</a:t>
            </a:r>
            <a:endParaRPr lang="en-US" sz="1600" dirty="0"/>
          </a:p>
        </p:txBody>
      </p:sp>
      <p:pic>
        <p:nvPicPr>
          <p:cNvPr id="8198" name="Picture 6" descr="609sundiata"/>
          <p:cNvPicPr>
            <a:picLocks noGrp="1" noChangeAspect="1" noChangeArrowheads="1"/>
          </p:cNvPicPr>
          <p:nvPr>
            <p:ph sz="half" idx="2"/>
          </p:nvPr>
        </p:nvPicPr>
        <p:blipFill>
          <a:blip r:embed="rId2" cstate="print"/>
          <a:srcRect/>
          <a:stretch>
            <a:fillRect/>
          </a:stretch>
        </p:blipFill>
        <p:spPr>
          <a:xfrm>
            <a:off x="4572000" y="1600200"/>
            <a:ext cx="4305300" cy="377507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Effect transition="in" filter="fade">
                                      <p:cBhvr>
                                        <p:cTn id="12" dur="2000"/>
                                        <p:tgtEl>
                                          <p:spTgt spid="819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6">
                                            <p:txEl>
                                              <p:pRg st="2" end="2"/>
                                            </p:txEl>
                                          </p:spTgt>
                                        </p:tgtEl>
                                        <p:attrNameLst>
                                          <p:attrName>style.visibility</p:attrName>
                                        </p:attrNameLst>
                                      </p:cBhvr>
                                      <p:to>
                                        <p:strVal val="visible"/>
                                      </p:to>
                                    </p:set>
                                    <p:animEffect transition="in" filter="fade">
                                      <p:cBhvr>
                                        <p:cTn id="17" dur="2000"/>
                                        <p:tgtEl>
                                          <p:spTgt spid="819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6">
                                            <p:txEl>
                                              <p:pRg st="4" end="4"/>
                                            </p:txEl>
                                          </p:spTgt>
                                        </p:tgtEl>
                                        <p:attrNameLst>
                                          <p:attrName>style.visibility</p:attrName>
                                        </p:attrNameLst>
                                      </p:cBhvr>
                                      <p:to>
                                        <p:strVal val="visible"/>
                                      </p:to>
                                    </p:set>
                                    <p:animEffect transition="in" filter="fade">
                                      <p:cBhvr>
                                        <p:cTn id="22" dur="2000"/>
                                        <p:tgtEl>
                                          <p:spTgt spid="819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6">
                                            <p:txEl>
                                              <p:pRg st="6" end="6"/>
                                            </p:txEl>
                                          </p:spTgt>
                                        </p:tgtEl>
                                        <p:attrNameLst>
                                          <p:attrName>style.visibility</p:attrName>
                                        </p:attrNameLst>
                                      </p:cBhvr>
                                      <p:to>
                                        <p:strVal val="visible"/>
                                      </p:to>
                                    </p:set>
                                    <p:animEffect transition="in" filter="fade">
                                      <p:cBhvr>
                                        <p:cTn id="27" dur="2000"/>
                                        <p:tgtEl>
                                          <p:spTgt spid="8196">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196">
                                            <p:txEl>
                                              <p:pRg st="7" end="7"/>
                                            </p:txEl>
                                          </p:spTgt>
                                        </p:tgtEl>
                                        <p:attrNameLst>
                                          <p:attrName>style.visibility</p:attrName>
                                        </p:attrNameLst>
                                      </p:cBhvr>
                                      <p:to>
                                        <p:strVal val="visible"/>
                                      </p:to>
                                    </p:set>
                                    <p:animEffect transition="in" filter="fade">
                                      <p:cBhvr>
                                        <p:cTn id="30" dur="2000"/>
                                        <p:tgtEl>
                                          <p:spTgt spid="819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 Africa</a:t>
            </a:r>
            <a:endParaRPr lang="en-US" dirty="0"/>
          </a:p>
        </p:txBody>
      </p:sp>
      <p:sp>
        <p:nvSpPr>
          <p:cNvPr id="3" name="Content Placeholder 2"/>
          <p:cNvSpPr>
            <a:spLocks noGrp="1"/>
          </p:cNvSpPr>
          <p:nvPr>
            <p:ph idx="1"/>
          </p:nvPr>
        </p:nvSpPr>
        <p:spPr/>
        <p:txBody>
          <a:bodyPr/>
          <a:lstStyle/>
          <a:p>
            <a:r>
              <a:rPr lang="en-US" dirty="0" smtClean="0"/>
              <a:t>1/5</a:t>
            </a:r>
            <a:r>
              <a:rPr lang="en-US" baseline="30000" dirty="0" smtClean="0"/>
              <a:t>th</a:t>
            </a:r>
            <a:r>
              <a:rPr lang="en-US" dirty="0" smtClean="0"/>
              <a:t> of Africa</a:t>
            </a:r>
          </a:p>
          <a:p>
            <a:r>
              <a:rPr lang="en-US" dirty="0" smtClean="0"/>
              <a:t>Sahara</a:t>
            </a:r>
          </a:p>
          <a:p>
            <a:r>
              <a:rPr lang="en-US" dirty="0" smtClean="0"/>
              <a:t>Sahel</a:t>
            </a:r>
          </a:p>
          <a:p>
            <a:r>
              <a:rPr lang="en-US" dirty="0" smtClean="0"/>
              <a:t>Western Sudan Forests</a:t>
            </a:r>
          </a:p>
          <a:p>
            <a:r>
              <a:rPr lang="en-US" dirty="0" smtClean="0"/>
              <a:t>General similarities</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9" name="Picture 5" descr="kingmaligoldad1375"/>
          <p:cNvPicPr>
            <a:picLocks noChangeAspect="1" noChangeArrowheads="1"/>
          </p:cNvPicPr>
          <p:nvPr/>
        </p:nvPicPr>
        <p:blipFill>
          <a:blip r:embed="rId2" cstate="print"/>
          <a:srcRect/>
          <a:stretch>
            <a:fillRect/>
          </a:stretch>
        </p:blipFill>
        <p:spPr bwMode="auto">
          <a:xfrm>
            <a:off x="5029200" y="1676400"/>
            <a:ext cx="4114800" cy="3130550"/>
          </a:xfrm>
          <a:prstGeom prst="rect">
            <a:avLst/>
          </a:prstGeom>
          <a:noFill/>
        </p:spPr>
      </p:pic>
      <p:sp>
        <p:nvSpPr>
          <p:cNvPr id="36871" name="Text Box 7"/>
          <p:cNvSpPr txBox="1">
            <a:spLocks noChangeArrowheads="1"/>
          </p:cNvSpPr>
          <p:nvPr/>
        </p:nvSpPr>
        <p:spPr bwMode="auto">
          <a:xfrm>
            <a:off x="457200" y="853857"/>
            <a:ext cx="4267200" cy="3108543"/>
          </a:xfrm>
          <a:prstGeom prst="rect">
            <a:avLst/>
          </a:prstGeom>
          <a:noFill/>
          <a:ln w="9525">
            <a:noFill/>
            <a:miter lim="800000"/>
            <a:headEnd/>
            <a:tailEnd/>
          </a:ln>
          <a:effectLst/>
        </p:spPr>
        <p:txBody>
          <a:bodyPr wrap="square">
            <a:spAutoFit/>
          </a:bodyPr>
          <a:lstStyle/>
          <a:p>
            <a:pPr>
              <a:spcBef>
                <a:spcPct val="50000"/>
              </a:spcBef>
            </a:pPr>
            <a:r>
              <a:rPr lang="en-US" sz="2800" dirty="0"/>
              <a:t>Perhaps the greatest king of Mali was </a:t>
            </a:r>
            <a:r>
              <a:rPr lang="en-US" sz="2800" dirty="0" smtClean="0"/>
              <a:t>Mansa </a:t>
            </a:r>
            <a:r>
              <a:rPr lang="en-US" sz="2800" dirty="0"/>
              <a:t>Musa (1312-1337). He developed the gold and salt trade of Mali and his kingdom became very powerful and rich.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diamond(in)">
                                      <p:cBhvr>
                                        <p:cTn id="7" dur="2000"/>
                                        <p:tgtEl>
                                          <p:spTgt spid="36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228600"/>
            <a:ext cx="4343400" cy="1143000"/>
          </a:xfrm>
        </p:spPr>
        <p:txBody>
          <a:bodyPr/>
          <a:lstStyle/>
          <a:p>
            <a:r>
              <a:rPr lang="en-US"/>
              <a:t>Mansa Musa</a:t>
            </a:r>
          </a:p>
        </p:txBody>
      </p:sp>
      <p:sp>
        <p:nvSpPr>
          <p:cNvPr id="10243" name="Rectangle 3"/>
          <p:cNvSpPr>
            <a:spLocks noGrp="1" noChangeArrowheads="1"/>
          </p:cNvSpPr>
          <p:nvPr>
            <p:ph type="body" sz="half" idx="2"/>
          </p:nvPr>
        </p:nvSpPr>
        <p:spPr>
          <a:xfrm>
            <a:off x="4267200" y="381000"/>
            <a:ext cx="4495800" cy="6019800"/>
          </a:xfrm>
        </p:spPr>
        <p:txBody>
          <a:bodyPr/>
          <a:lstStyle/>
          <a:p>
            <a:r>
              <a:rPr lang="en-US" sz="2800" dirty="0"/>
              <a:t>Several kings ruled after </a:t>
            </a:r>
            <a:r>
              <a:rPr lang="en-US" sz="2800" dirty="0" err="1"/>
              <a:t>Sundiata’s</a:t>
            </a:r>
            <a:r>
              <a:rPr lang="en-US" sz="2800" dirty="0"/>
              <a:t> death</a:t>
            </a:r>
          </a:p>
          <a:p>
            <a:endParaRPr lang="en-US" sz="2800" dirty="0"/>
          </a:p>
          <a:p>
            <a:r>
              <a:rPr lang="en-US" sz="2800" dirty="0"/>
              <a:t>Mansa Musa was grandson of </a:t>
            </a:r>
            <a:r>
              <a:rPr lang="en-US" sz="2800" dirty="0" err="1"/>
              <a:t>Sundiata’s</a:t>
            </a:r>
            <a:r>
              <a:rPr lang="en-US" sz="2800" dirty="0"/>
              <a:t> half brother</a:t>
            </a:r>
            <a:br>
              <a:rPr lang="en-US" sz="2800" dirty="0"/>
            </a:br>
            <a:endParaRPr lang="en-US" sz="2800" dirty="0"/>
          </a:p>
          <a:p>
            <a:r>
              <a:rPr lang="en-US" sz="2800" dirty="0"/>
              <a:t>He became the greatest king of Mali in 1312</a:t>
            </a:r>
            <a:br>
              <a:rPr lang="en-US" sz="2800" dirty="0"/>
            </a:br>
            <a:endParaRPr lang="en-US" sz="2800" dirty="0"/>
          </a:p>
          <a:p>
            <a:r>
              <a:rPr lang="en-US" sz="2800" dirty="0"/>
              <a:t>Under Mansa Musa, Mali became a great trading center</a:t>
            </a:r>
          </a:p>
          <a:p>
            <a:endParaRPr lang="en-US" sz="2800" dirty="0"/>
          </a:p>
        </p:txBody>
      </p:sp>
      <p:pic>
        <p:nvPicPr>
          <p:cNvPr id="10245" name="Picture 5" descr="609mansamusa_closeup"/>
          <p:cNvPicPr>
            <a:picLocks noGrp="1" noChangeAspect="1" noChangeArrowheads="1"/>
          </p:cNvPicPr>
          <p:nvPr>
            <p:ph sz="half" idx="1"/>
          </p:nvPr>
        </p:nvPicPr>
        <p:blipFill>
          <a:blip r:embed="rId2" cstate="print"/>
          <a:srcRect/>
          <a:stretch>
            <a:fillRect/>
          </a:stretch>
        </p:blipFill>
        <p:spPr>
          <a:xfrm>
            <a:off x="381000" y="1981200"/>
            <a:ext cx="3629025" cy="2706688"/>
          </a:xfrm>
          <a:noFill/>
          <a:ln/>
        </p:spPr>
      </p:pic>
      <p:sp>
        <p:nvSpPr>
          <p:cNvPr id="10246" name="Text Box 6"/>
          <p:cNvSpPr txBox="1">
            <a:spLocks noChangeArrowheads="1"/>
          </p:cNvSpPr>
          <p:nvPr/>
        </p:nvSpPr>
        <p:spPr bwMode="auto">
          <a:xfrm>
            <a:off x="457200" y="5486400"/>
            <a:ext cx="3657600" cy="641350"/>
          </a:xfrm>
          <a:prstGeom prst="rect">
            <a:avLst/>
          </a:prstGeom>
          <a:noFill/>
          <a:ln w="9525">
            <a:noFill/>
            <a:miter lim="800000"/>
            <a:headEnd/>
            <a:tailEnd/>
          </a:ln>
          <a:effectLst/>
        </p:spPr>
        <p:txBody>
          <a:bodyPr>
            <a:spAutoFit/>
          </a:bodyPr>
          <a:lstStyle/>
          <a:p>
            <a:pPr>
              <a:spcBef>
                <a:spcPct val="50000"/>
              </a:spcBef>
            </a:pPr>
            <a:r>
              <a:rPr lang="en-US">
                <a:solidFill>
                  <a:srgbClr val="FFFF00"/>
                </a:solidFill>
                <a:effectLst>
                  <a:outerShdw blurRad="38100" dist="38100" dir="2700000" algn="tl">
                    <a:srgbClr val="000000"/>
                  </a:outerShdw>
                </a:effectLst>
                <a:latin typeface="Clarendon BT" pitchFamily="18" charset="0"/>
              </a:rPr>
              <a:t>MiniFact</a:t>
            </a:r>
            <a:r>
              <a:rPr lang="en-US">
                <a:effectLst>
                  <a:outerShdw blurRad="38100" dist="38100" dir="2700000" algn="tl">
                    <a:srgbClr val="000000"/>
                  </a:outerShdw>
                </a:effectLst>
                <a:latin typeface="Clarendon BT" pitchFamily="18" charset="0"/>
              </a:rPr>
              <a:t>: Mansa means Emperor or King</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ssolve">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dissolve">
                                      <p:cBhvr>
                                        <p:cTn id="12" dur="5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dissolve">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dissolve">
                                      <p:cBhvr>
                                        <p:cTn id="22" dur="500"/>
                                        <p:tgtEl>
                                          <p:spTgt spid="102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dissolve">
                                      <p:cBhvr>
                                        <p:cTn id="27"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533400" y="533401"/>
            <a:ext cx="8305800" cy="1384995"/>
          </a:xfrm>
          <a:prstGeom prst="rect">
            <a:avLst/>
          </a:prstGeom>
          <a:noFill/>
          <a:ln w="9525">
            <a:noFill/>
            <a:miter lim="800000"/>
            <a:headEnd/>
            <a:tailEnd/>
          </a:ln>
          <a:effectLst/>
        </p:spPr>
        <p:txBody>
          <a:bodyPr wrap="square">
            <a:spAutoFit/>
          </a:bodyPr>
          <a:lstStyle/>
          <a:p>
            <a:pPr>
              <a:spcBef>
                <a:spcPct val="50000"/>
              </a:spcBef>
            </a:pPr>
            <a:r>
              <a:rPr lang="en-US" sz="2800" dirty="0"/>
              <a:t>Mansa Musa was a </a:t>
            </a:r>
            <a:r>
              <a:rPr lang="en-US" sz="2800" dirty="0" smtClean="0"/>
              <a:t>Muslim and </a:t>
            </a:r>
            <a:r>
              <a:rPr lang="en-US" sz="2800" dirty="0"/>
              <a:t>built many beautiful mosques or Islamic temples in western Africa.</a:t>
            </a:r>
          </a:p>
        </p:txBody>
      </p:sp>
      <p:pic>
        <p:nvPicPr>
          <p:cNvPr id="37894" name="Picture 6" descr="djenne"/>
          <p:cNvPicPr>
            <a:picLocks noChangeAspect="1" noChangeArrowheads="1"/>
          </p:cNvPicPr>
          <p:nvPr/>
        </p:nvPicPr>
        <p:blipFill>
          <a:blip r:embed="rId2" cstate="print"/>
          <a:srcRect b="22691"/>
          <a:stretch>
            <a:fillRect/>
          </a:stretch>
        </p:blipFill>
        <p:spPr bwMode="auto">
          <a:xfrm>
            <a:off x="1295400" y="2286000"/>
            <a:ext cx="6629400" cy="383857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3" name="Picture 5" descr="mosq_Djenne_Mali"/>
          <p:cNvPicPr>
            <a:picLocks noChangeAspect="1" noChangeArrowheads="1"/>
          </p:cNvPicPr>
          <p:nvPr/>
        </p:nvPicPr>
        <p:blipFill>
          <a:blip r:embed="rId2" cstate="print"/>
          <a:srcRect/>
          <a:stretch>
            <a:fillRect/>
          </a:stretch>
        </p:blipFill>
        <p:spPr bwMode="auto">
          <a:xfrm>
            <a:off x="1143000" y="914400"/>
            <a:ext cx="5987229" cy="3976688"/>
          </a:xfrm>
          <a:prstGeom prst="rect">
            <a:avLst/>
          </a:prstGeom>
          <a:noFill/>
        </p:spPr>
      </p:pic>
      <p:sp>
        <p:nvSpPr>
          <p:cNvPr id="17414" name="Text Box 6"/>
          <p:cNvSpPr txBox="1">
            <a:spLocks noChangeArrowheads="1"/>
          </p:cNvSpPr>
          <p:nvPr/>
        </p:nvSpPr>
        <p:spPr bwMode="auto">
          <a:xfrm>
            <a:off x="1066800" y="5029200"/>
            <a:ext cx="7162800" cy="1311275"/>
          </a:xfrm>
          <a:prstGeom prst="rect">
            <a:avLst/>
          </a:prstGeom>
          <a:noFill/>
          <a:ln w="9525">
            <a:noFill/>
            <a:miter lim="800000"/>
            <a:headEnd/>
            <a:tailEnd/>
          </a:ln>
          <a:effectLst/>
        </p:spPr>
        <p:txBody>
          <a:bodyPr>
            <a:spAutoFit/>
          </a:bodyPr>
          <a:lstStyle/>
          <a:p>
            <a:pPr>
              <a:spcBef>
                <a:spcPct val="50000"/>
              </a:spcBef>
            </a:pPr>
            <a:r>
              <a:rPr lang="en-US" sz="4000" dirty="0"/>
              <a:t>This is the mosque at </a:t>
            </a:r>
            <a:r>
              <a:rPr lang="en-US" sz="4000" dirty="0" err="1"/>
              <a:t>Djenne</a:t>
            </a:r>
            <a:r>
              <a:rPr lang="en-US" sz="4000" dirty="0"/>
              <a:t> in Mali. It’s built of </a:t>
            </a:r>
            <a:r>
              <a:rPr lang="en-US" sz="4000" dirty="0" smtClean="0"/>
              <a:t>mud!</a:t>
            </a:r>
            <a:endParaRPr lang="en-U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The Hajj</a:t>
            </a:r>
          </a:p>
        </p:txBody>
      </p:sp>
      <p:sp>
        <p:nvSpPr>
          <p:cNvPr id="18435" name="Rectangle 3"/>
          <p:cNvSpPr>
            <a:spLocks noGrp="1" noChangeArrowheads="1"/>
          </p:cNvSpPr>
          <p:nvPr>
            <p:ph type="body" sz="half" idx="1"/>
          </p:nvPr>
        </p:nvSpPr>
        <p:spPr>
          <a:xfrm>
            <a:off x="457200" y="1447800"/>
            <a:ext cx="6858000" cy="5410200"/>
          </a:xfrm>
        </p:spPr>
        <p:txBody>
          <a:bodyPr>
            <a:noAutofit/>
          </a:bodyPr>
          <a:lstStyle/>
          <a:p>
            <a:pPr>
              <a:lnSpc>
                <a:spcPct val="90000"/>
              </a:lnSpc>
            </a:pPr>
            <a:r>
              <a:rPr lang="en-US" sz="2400" dirty="0"/>
              <a:t>Mansa Musa was a devout </a:t>
            </a:r>
            <a:r>
              <a:rPr lang="en-US" sz="2400" dirty="0" smtClean="0"/>
              <a:t>Muslim</a:t>
            </a:r>
            <a:endParaRPr lang="en-US" sz="2400" dirty="0"/>
          </a:p>
          <a:p>
            <a:pPr>
              <a:lnSpc>
                <a:spcPct val="90000"/>
              </a:lnSpc>
            </a:pPr>
            <a:r>
              <a:rPr lang="en-US" sz="2400" dirty="0"/>
              <a:t>Muslims must make a journey to Mecca called a ‘hajj</a:t>
            </a:r>
            <a:r>
              <a:rPr lang="en-US" sz="2400" dirty="0" smtClean="0"/>
              <a:t>’</a:t>
            </a:r>
            <a:endParaRPr lang="en-US" sz="2400" dirty="0"/>
          </a:p>
          <a:p>
            <a:pPr>
              <a:lnSpc>
                <a:spcPct val="90000"/>
              </a:lnSpc>
            </a:pPr>
            <a:r>
              <a:rPr lang="en-US" sz="2400" dirty="0"/>
              <a:t>Mansa Musa crossed Africa to reach </a:t>
            </a:r>
            <a:r>
              <a:rPr lang="en-US" sz="2400" dirty="0" smtClean="0"/>
              <a:t>Mecca</a:t>
            </a:r>
            <a:endParaRPr lang="en-US" sz="2400" dirty="0"/>
          </a:p>
          <a:p>
            <a:pPr>
              <a:lnSpc>
                <a:spcPct val="90000"/>
              </a:lnSpc>
            </a:pPr>
            <a:r>
              <a:rPr lang="en-US" sz="2400" dirty="0"/>
              <a:t>He took a huge caravan with him in </a:t>
            </a:r>
            <a:r>
              <a:rPr lang="en-US" sz="2400" dirty="0" smtClean="0"/>
              <a:t>1324</a:t>
            </a:r>
          </a:p>
          <a:p>
            <a:pPr lvl="1">
              <a:lnSpc>
                <a:spcPct val="90000"/>
              </a:lnSpc>
            </a:pPr>
            <a:r>
              <a:rPr lang="en-US" sz="2400" dirty="0" smtClean="0"/>
              <a:t>60,000 servants and followers and 80 camels carrying more than 4,000 pounds of gold to be distributed among the poor. Of the 12,000 servants 500 carried a staff of pure gold.</a:t>
            </a:r>
          </a:p>
          <a:p>
            <a:pPr lvl="1">
              <a:lnSpc>
                <a:spcPct val="90000"/>
              </a:lnSpc>
            </a:pPr>
            <a:endParaRPr lang="en-US" sz="2400" dirty="0"/>
          </a:p>
          <a:p>
            <a:pPr>
              <a:lnSpc>
                <a:spcPct val="90000"/>
              </a:lnSpc>
            </a:pPr>
            <a:r>
              <a:rPr lang="en-US" sz="2400" dirty="0"/>
              <a:t>After that,  everyone knew </a:t>
            </a:r>
            <a:r>
              <a:rPr lang="en-US" sz="2400" dirty="0" smtClean="0"/>
              <a:t>about </a:t>
            </a:r>
            <a:r>
              <a:rPr lang="en-US" sz="2400" dirty="0"/>
              <a:t>the wealth of Mali</a:t>
            </a:r>
          </a:p>
        </p:txBody>
      </p:sp>
      <p:pic>
        <p:nvPicPr>
          <p:cNvPr id="18441" name="Picture 9" descr="crescent_star"/>
          <p:cNvPicPr>
            <a:picLocks noGrp="1" noChangeAspect="1" noChangeArrowheads="1"/>
          </p:cNvPicPr>
          <p:nvPr>
            <p:ph sz="quarter" idx="3"/>
          </p:nvPr>
        </p:nvPicPr>
        <p:blipFill>
          <a:blip r:embed="rId2" cstate="print">
            <a:clrChange>
              <a:clrFrom>
                <a:srgbClr val="FFFFFF"/>
              </a:clrFrom>
              <a:clrTo>
                <a:srgbClr val="FFFFFF">
                  <a:alpha val="0"/>
                </a:srgbClr>
              </a:clrTo>
            </a:clrChange>
          </a:blip>
          <a:srcRect/>
          <a:stretch>
            <a:fillRect/>
          </a:stretch>
        </p:blipFill>
        <p:spPr>
          <a:xfrm rot="21141831">
            <a:off x="6965669" y="3633005"/>
            <a:ext cx="2055813" cy="19812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fade">
                                      <p:cBhvr>
                                        <p:cTn id="7" dur="20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fade">
                                      <p:cBhvr>
                                        <p:cTn id="12" dur="20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fade">
                                      <p:cBhvr>
                                        <p:cTn id="17" dur="20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fade">
                                      <p:cBhvr>
                                        <p:cTn id="22" dur="2000"/>
                                        <p:tgtEl>
                                          <p:spTgt spid="184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fade">
                                      <p:cBhvr>
                                        <p:cTn id="27" dur="2000"/>
                                        <p:tgtEl>
                                          <p:spTgt spid="1843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435">
                                            <p:txEl>
                                              <p:pRg st="4" end="4"/>
                                            </p:txEl>
                                          </p:spTgt>
                                        </p:tgtEl>
                                        <p:attrNameLst>
                                          <p:attrName>style.visibility</p:attrName>
                                        </p:attrNameLst>
                                      </p:cBhvr>
                                      <p:to>
                                        <p:strVal val="visible"/>
                                      </p:to>
                                    </p:set>
                                    <p:animEffect transition="in" filter="fade">
                                      <p:cBhvr>
                                        <p:cTn id="30" dur="2000"/>
                                        <p:tgtEl>
                                          <p:spTgt spid="1843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435">
                                            <p:txEl>
                                              <p:pRg st="6" end="6"/>
                                            </p:txEl>
                                          </p:spTgt>
                                        </p:tgtEl>
                                        <p:attrNameLst>
                                          <p:attrName>style.visibility</p:attrName>
                                        </p:attrNameLst>
                                      </p:cBhvr>
                                      <p:to>
                                        <p:strVal val="visible"/>
                                      </p:to>
                                    </p:set>
                                    <p:animEffect transition="in" filter="fade">
                                      <p:cBhvr>
                                        <p:cTn id="35" dur="2000"/>
                                        <p:tgtEl>
                                          <p:spTgt spid="184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a:t>
            </a:r>
            <a:endParaRPr lang="en-US" dirty="0"/>
          </a:p>
        </p:txBody>
      </p:sp>
      <p:sp>
        <p:nvSpPr>
          <p:cNvPr id="6" name="Content Placeholder 5"/>
          <p:cNvSpPr>
            <a:spLocks noGrp="1"/>
          </p:cNvSpPr>
          <p:nvPr>
            <p:ph idx="1"/>
          </p:nvPr>
        </p:nvSpPr>
        <p:spPr>
          <a:xfrm>
            <a:off x="457200" y="1600200"/>
            <a:ext cx="8077200" cy="4800600"/>
          </a:xfrm>
        </p:spPr>
        <p:txBody>
          <a:bodyPr/>
          <a:lstStyle/>
          <a:p>
            <a:r>
              <a:rPr lang="en-US" dirty="0" smtClean="0"/>
              <a:t>Five times larger than Ghana!</a:t>
            </a:r>
          </a:p>
          <a:p>
            <a:r>
              <a:rPr lang="en-US" dirty="0" smtClean="0"/>
              <a:t>Niger and Senegal Rivers</a:t>
            </a:r>
          </a:p>
          <a:p>
            <a:r>
              <a:rPr lang="en-US" dirty="0" smtClean="0"/>
              <a:t>Gold and Salt</a:t>
            </a:r>
          </a:p>
          <a:p>
            <a:r>
              <a:rPr lang="en-US" dirty="0" smtClean="0"/>
              <a:t>Trade routes through Middle East, Europe and Asia</a:t>
            </a:r>
          </a:p>
          <a:p>
            <a:r>
              <a:rPr lang="en-US" dirty="0" err="1" smtClean="0"/>
              <a:t>Niani</a:t>
            </a:r>
            <a:r>
              <a:rPr lang="en-US" dirty="0" smtClean="0"/>
              <a:t> – capital</a:t>
            </a:r>
          </a:p>
          <a:p>
            <a:r>
              <a:rPr lang="en-US" dirty="0" smtClean="0"/>
              <a:t>Timbuktu – major city</a:t>
            </a:r>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572000" y="3962400"/>
            <a:ext cx="4349561" cy="28956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0"/>
            <a:ext cx="8229600" cy="1371600"/>
          </a:xfrm>
        </p:spPr>
        <p:txBody>
          <a:bodyPr/>
          <a:lstStyle/>
          <a:p>
            <a:r>
              <a:rPr lang="en-US"/>
              <a:t>Timbuktu</a:t>
            </a:r>
          </a:p>
        </p:txBody>
      </p:sp>
      <p:sp>
        <p:nvSpPr>
          <p:cNvPr id="19459" name="Rectangle 3"/>
          <p:cNvSpPr>
            <a:spLocks noGrp="1" noChangeArrowheads="1"/>
          </p:cNvSpPr>
          <p:nvPr>
            <p:ph type="body" sz="half" idx="1"/>
          </p:nvPr>
        </p:nvSpPr>
        <p:spPr>
          <a:xfrm>
            <a:off x="304800" y="1447800"/>
            <a:ext cx="4038600" cy="5105400"/>
          </a:xfrm>
        </p:spPr>
        <p:txBody>
          <a:bodyPr/>
          <a:lstStyle/>
          <a:p>
            <a:pPr>
              <a:lnSpc>
                <a:spcPct val="80000"/>
              </a:lnSpc>
            </a:pPr>
            <a:r>
              <a:rPr lang="en-US"/>
              <a:t>A very important city in Mali</a:t>
            </a:r>
            <a:endParaRPr lang="en-US" sz="2400"/>
          </a:p>
          <a:p>
            <a:pPr lvl="1">
              <a:lnSpc>
                <a:spcPct val="80000"/>
              </a:lnSpc>
            </a:pPr>
            <a:r>
              <a:rPr lang="en-US"/>
              <a:t>Center of learning for Muslims</a:t>
            </a:r>
          </a:p>
          <a:p>
            <a:pPr lvl="1">
              <a:lnSpc>
                <a:spcPct val="80000"/>
              </a:lnSpc>
            </a:pPr>
            <a:r>
              <a:rPr lang="en-US"/>
              <a:t>Universities and schools</a:t>
            </a:r>
          </a:p>
          <a:p>
            <a:pPr lvl="1">
              <a:lnSpc>
                <a:spcPct val="80000"/>
              </a:lnSpc>
            </a:pPr>
            <a:r>
              <a:rPr lang="en-US"/>
              <a:t>Largest trading center in Mali</a:t>
            </a:r>
          </a:p>
          <a:p>
            <a:pPr lvl="1">
              <a:lnSpc>
                <a:spcPct val="80000"/>
              </a:lnSpc>
            </a:pPr>
            <a:r>
              <a:rPr lang="en-US"/>
              <a:t>On the Niger River</a:t>
            </a:r>
          </a:p>
          <a:p>
            <a:pPr lvl="2">
              <a:lnSpc>
                <a:spcPct val="80000"/>
              </a:lnSpc>
            </a:pPr>
            <a:r>
              <a:rPr lang="en-US" sz="2800"/>
              <a:t>Trade	</a:t>
            </a:r>
          </a:p>
          <a:p>
            <a:pPr lvl="2">
              <a:lnSpc>
                <a:spcPct val="80000"/>
              </a:lnSpc>
            </a:pPr>
            <a:r>
              <a:rPr lang="en-US" sz="2800"/>
              <a:t>Food	</a:t>
            </a:r>
          </a:p>
          <a:p>
            <a:pPr lvl="2">
              <a:lnSpc>
                <a:spcPct val="80000"/>
              </a:lnSpc>
            </a:pPr>
            <a:r>
              <a:rPr lang="en-US" sz="2800"/>
              <a:t>Washing</a:t>
            </a:r>
          </a:p>
          <a:p>
            <a:pPr lvl="2">
              <a:lnSpc>
                <a:spcPct val="80000"/>
              </a:lnSpc>
              <a:buFont typeface="Wingdings" pitchFamily="2" charset="2"/>
              <a:buNone/>
            </a:pPr>
            <a:endParaRPr lang="en-US" sz="2800"/>
          </a:p>
        </p:txBody>
      </p:sp>
      <p:pic>
        <p:nvPicPr>
          <p:cNvPr id="19460" name="Picture 4" descr="garden_Timbuktu"/>
          <p:cNvPicPr>
            <a:picLocks noGrp="1" noChangeAspect="1" noChangeArrowheads="1"/>
          </p:cNvPicPr>
          <p:nvPr>
            <p:ph type="clipArt" sz="half" idx="2"/>
          </p:nvPr>
        </p:nvPicPr>
        <p:blipFill>
          <a:blip r:embed="rId2" cstate="print"/>
          <a:srcRect/>
          <a:stretch>
            <a:fillRect/>
          </a:stretch>
        </p:blipFill>
        <p:spPr>
          <a:xfrm>
            <a:off x="4953000" y="1449388"/>
            <a:ext cx="3352800" cy="2209800"/>
          </a:xfrm>
          <a:noFill/>
          <a:ln/>
        </p:spPr>
      </p:pic>
      <p:pic>
        <p:nvPicPr>
          <p:cNvPr id="19465" name="Picture 9" descr="TimbuktuGoldMerch19thcent"/>
          <p:cNvPicPr>
            <a:picLocks noGrp="1" noChangeAspect="1" noChangeArrowheads="1"/>
          </p:cNvPicPr>
          <p:nvPr>
            <p:ph sz="quarter" idx="4294967295"/>
          </p:nvPr>
        </p:nvPicPr>
        <p:blipFill>
          <a:blip r:embed="rId3" cstate="print"/>
          <a:srcRect/>
          <a:stretch>
            <a:fillRect/>
          </a:stretch>
        </p:blipFill>
        <p:spPr>
          <a:xfrm>
            <a:off x="4953000" y="4114800"/>
            <a:ext cx="3200400" cy="2400300"/>
          </a:xfrm>
          <a:noFill/>
          <a:ln/>
        </p:spPr>
      </p:pic>
      <p:sp>
        <p:nvSpPr>
          <p:cNvPr id="19466" name="Text Box 10"/>
          <p:cNvSpPr txBox="1">
            <a:spLocks noChangeArrowheads="1"/>
          </p:cNvSpPr>
          <p:nvPr/>
        </p:nvSpPr>
        <p:spPr bwMode="auto">
          <a:xfrm>
            <a:off x="5562600" y="3124200"/>
            <a:ext cx="1905000" cy="366713"/>
          </a:xfrm>
          <a:prstGeom prst="rect">
            <a:avLst/>
          </a:prstGeom>
          <a:noFill/>
          <a:ln w="9525">
            <a:noFill/>
            <a:miter lim="800000"/>
            <a:headEnd/>
            <a:tailEnd/>
          </a:ln>
          <a:effectLst/>
        </p:spPr>
        <p:txBody>
          <a:bodyPr>
            <a:spAutoFit/>
          </a:bodyPr>
          <a:lstStyle/>
          <a:p>
            <a:pPr>
              <a:spcBef>
                <a:spcPct val="50000"/>
              </a:spcBef>
            </a:pPr>
            <a:r>
              <a:rPr lang="en-US">
                <a:solidFill>
                  <a:schemeClr val="bg1"/>
                </a:solidFill>
              </a:rPr>
              <a:t>Timbuktu</a:t>
            </a:r>
          </a:p>
        </p:txBody>
      </p:sp>
      <p:sp>
        <p:nvSpPr>
          <p:cNvPr id="19467" name="Text Box 11"/>
          <p:cNvSpPr txBox="1">
            <a:spLocks noChangeArrowheads="1"/>
          </p:cNvSpPr>
          <p:nvPr/>
        </p:nvSpPr>
        <p:spPr bwMode="auto">
          <a:xfrm>
            <a:off x="4953000" y="4038600"/>
            <a:ext cx="2743200" cy="641350"/>
          </a:xfrm>
          <a:prstGeom prst="rect">
            <a:avLst/>
          </a:prstGeom>
          <a:noFill/>
          <a:ln w="9525">
            <a:noFill/>
            <a:miter lim="800000"/>
            <a:headEnd/>
            <a:tailEnd/>
          </a:ln>
          <a:effectLst/>
        </p:spPr>
        <p:txBody>
          <a:bodyPr>
            <a:spAutoFit/>
          </a:bodyPr>
          <a:lstStyle/>
          <a:p>
            <a:pPr>
              <a:spcBef>
                <a:spcPct val="50000"/>
              </a:spcBef>
            </a:pPr>
            <a:r>
              <a:rPr lang="en-US">
                <a:solidFill>
                  <a:schemeClr val="bg2"/>
                </a:solidFill>
              </a:rPr>
              <a:t>19</a:t>
            </a:r>
            <a:r>
              <a:rPr lang="en-US" baseline="30000">
                <a:solidFill>
                  <a:schemeClr val="bg2"/>
                </a:solidFill>
              </a:rPr>
              <a:t>th</a:t>
            </a:r>
            <a:r>
              <a:rPr lang="en-US">
                <a:solidFill>
                  <a:schemeClr val="bg2"/>
                </a:solidFill>
              </a:rPr>
              <a:t> century traders in Timbuktu</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ppt_w</p:attrName>
                                        </p:attrNameLst>
                                      </p:cBhvr>
                                      <p:tavLst>
                                        <p:tav tm="0">
                                          <p:val>
                                            <p:fltVal val="0"/>
                                          </p:val>
                                        </p:tav>
                                        <p:tav tm="100000">
                                          <p:val>
                                            <p:strVal val="#ppt_w"/>
                                          </p:val>
                                        </p:tav>
                                      </p:tavLst>
                                    </p:anim>
                                    <p:anim calcmode="lin" valueType="num">
                                      <p:cBhvr>
                                        <p:cTn id="8" dur="500" fill="hold"/>
                                        <p:tgtEl>
                                          <p:spTgt spid="19458"/>
                                        </p:tgtEl>
                                        <p:attrNameLst>
                                          <p:attrName>ppt_h</p:attrName>
                                        </p:attrNameLst>
                                      </p:cBhvr>
                                      <p:tavLst>
                                        <p:tav tm="0">
                                          <p:val>
                                            <p:fltVal val="0"/>
                                          </p:val>
                                        </p:tav>
                                        <p:tav tm="100000">
                                          <p:val>
                                            <p:strVal val="#ppt_h"/>
                                          </p:val>
                                        </p:tav>
                                      </p:tavLst>
                                    </p:anim>
                                    <p:animEffect transition="in" filter="fade">
                                      <p:cBhvr>
                                        <p:cTn id="9" dur="500"/>
                                        <p:tgtEl>
                                          <p:spTgt spid="1945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9459">
                                            <p:txEl>
                                              <p:pRg st="0" end="0"/>
                                            </p:txEl>
                                          </p:spTgt>
                                        </p:tgtEl>
                                        <p:attrNameLst>
                                          <p:attrName>style.visibility</p:attrName>
                                        </p:attrNameLst>
                                      </p:cBhvr>
                                      <p:to>
                                        <p:strVal val="visible"/>
                                      </p:to>
                                    </p:set>
                                    <p:animEffect transition="in" filter="fade">
                                      <p:cBhvr>
                                        <p:cTn id="14" dur="1000">
                                          <p:stCondLst>
                                            <p:cond delay="0"/>
                                          </p:stCondLst>
                                        </p:cTn>
                                        <p:tgtEl>
                                          <p:spTgt spid="1945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459">
                                            <p:txEl>
                                              <p:pRg st="1" end="1"/>
                                            </p:txEl>
                                          </p:spTgt>
                                        </p:tgtEl>
                                        <p:attrNameLst>
                                          <p:attrName>style.visibility</p:attrName>
                                        </p:attrNameLst>
                                      </p:cBhvr>
                                      <p:to>
                                        <p:strVal val="visible"/>
                                      </p:to>
                                    </p:set>
                                    <p:animEffect transition="in" filter="fade">
                                      <p:cBhvr>
                                        <p:cTn id="17" dur="1000">
                                          <p:stCondLst>
                                            <p:cond delay="0"/>
                                          </p:stCondLst>
                                        </p:cTn>
                                        <p:tgtEl>
                                          <p:spTgt spid="19459">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459">
                                            <p:txEl>
                                              <p:pRg st="2" end="2"/>
                                            </p:txEl>
                                          </p:spTgt>
                                        </p:tgtEl>
                                        <p:attrNameLst>
                                          <p:attrName>style.visibility</p:attrName>
                                        </p:attrNameLst>
                                      </p:cBhvr>
                                      <p:to>
                                        <p:strVal val="visible"/>
                                      </p:to>
                                    </p:set>
                                    <p:animEffect transition="in" filter="fade">
                                      <p:cBhvr>
                                        <p:cTn id="20" dur="1000">
                                          <p:stCondLst>
                                            <p:cond delay="0"/>
                                          </p:stCondLst>
                                        </p:cTn>
                                        <p:tgtEl>
                                          <p:spTgt spid="19459">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459">
                                            <p:txEl>
                                              <p:pRg st="3" end="3"/>
                                            </p:txEl>
                                          </p:spTgt>
                                        </p:tgtEl>
                                        <p:attrNameLst>
                                          <p:attrName>style.visibility</p:attrName>
                                        </p:attrNameLst>
                                      </p:cBhvr>
                                      <p:to>
                                        <p:strVal val="visible"/>
                                      </p:to>
                                    </p:set>
                                    <p:animEffect transition="in" filter="fade">
                                      <p:cBhvr>
                                        <p:cTn id="23" dur="1000">
                                          <p:stCondLst>
                                            <p:cond delay="0"/>
                                          </p:stCondLst>
                                        </p:cTn>
                                        <p:tgtEl>
                                          <p:spTgt spid="19459">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459">
                                            <p:txEl>
                                              <p:pRg st="4" end="4"/>
                                            </p:txEl>
                                          </p:spTgt>
                                        </p:tgtEl>
                                        <p:attrNameLst>
                                          <p:attrName>style.visibility</p:attrName>
                                        </p:attrNameLst>
                                      </p:cBhvr>
                                      <p:to>
                                        <p:strVal val="visible"/>
                                      </p:to>
                                    </p:set>
                                    <p:animEffect transition="in" filter="fade">
                                      <p:cBhvr>
                                        <p:cTn id="26" dur="1000">
                                          <p:stCondLst>
                                            <p:cond delay="0"/>
                                          </p:stCondLst>
                                        </p:cTn>
                                        <p:tgtEl>
                                          <p:spTgt spid="19459">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459">
                                            <p:txEl>
                                              <p:pRg st="5" end="5"/>
                                            </p:txEl>
                                          </p:spTgt>
                                        </p:tgtEl>
                                        <p:attrNameLst>
                                          <p:attrName>style.visibility</p:attrName>
                                        </p:attrNameLst>
                                      </p:cBhvr>
                                      <p:to>
                                        <p:strVal val="visible"/>
                                      </p:to>
                                    </p:set>
                                    <p:animEffect transition="in" filter="fade">
                                      <p:cBhvr>
                                        <p:cTn id="29" dur="1000">
                                          <p:stCondLst>
                                            <p:cond delay="0"/>
                                          </p:stCondLst>
                                        </p:cTn>
                                        <p:tgtEl>
                                          <p:spTgt spid="19459">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459">
                                            <p:txEl>
                                              <p:pRg st="6" end="6"/>
                                            </p:txEl>
                                          </p:spTgt>
                                        </p:tgtEl>
                                        <p:attrNameLst>
                                          <p:attrName>style.visibility</p:attrName>
                                        </p:attrNameLst>
                                      </p:cBhvr>
                                      <p:to>
                                        <p:strVal val="visible"/>
                                      </p:to>
                                    </p:set>
                                    <p:animEffect transition="in" filter="fade">
                                      <p:cBhvr>
                                        <p:cTn id="32" dur="1000">
                                          <p:stCondLst>
                                            <p:cond delay="0"/>
                                          </p:stCondLst>
                                        </p:cTn>
                                        <p:tgtEl>
                                          <p:spTgt spid="19459">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459">
                                            <p:txEl>
                                              <p:pRg st="7" end="7"/>
                                            </p:txEl>
                                          </p:spTgt>
                                        </p:tgtEl>
                                        <p:attrNameLst>
                                          <p:attrName>style.visibility</p:attrName>
                                        </p:attrNameLst>
                                      </p:cBhvr>
                                      <p:to>
                                        <p:strVal val="visible"/>
                                      </p:to>
                                    </p:set>
                                    <p:animEffect transition="in" filter="fade">
                                      <p:cBhvr>
                                        <p:cTn id="35" dur="1000">
                                          <p:stCondLst>
                                            <p:cond delay="0"/>
                                          </p:stCondLst>
                                        </p:cTn>
                                        <p:tgtEl>
                                          <p:spTgt spid="194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Maliempire"/>
          <p:cNvPicPr>
            <a:picLocks noChangeAspect="1" noChangeArrowheads="1"/>
          </p:cNvPicPr>
          <p:nvPr/>
        </p:nvPicPr>
        <p:blipFill>
          <a:blip r:embed="rId2" cstate="print"/>
          <a:srcRect/>
          <a:stretch>
            <a:fillRect/>
          </a:stretch>
        </p:blipFill>
        <p:spPr bwMode="auto">
          <a:xfrm>
            <a:off x="533400" y="457200"/>
            <a:ext cx="7696200" cy="60960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What did Mali trade?</a:t>
            </a:r>
          </a:p>
        </p:txBody>
      </p:sp>
      <p:sp>
        <p:nvSpPr>
          <p:cNvPr id="12291" name="Rectangle 3"/>
          <p:cNvSpPr>
            <a:spLocks noGrp="1" noChangeArrowheads="1"/>
          </p:cNvSpPr>
          <p:nvPr>
            <p:ph type="body" sz="half" idx="1"/>
          </p:nvPr>
        </p:nvSpPr>
        <p:spPr>
          <a:xfrm>
            <a:off x="457200" y="1981200"/>
            <a:ext cx="2133600" cy="4114800"/>
          </a:xfrm>
        </p:spPr>
        <p:txBody>
          <a:bodyPr/>
          <a:lstStyle/>
          <a:p>
            <a:r>
              <a:rPr lang="en-US"/>
              <a:t>Gold</a:t>
            </a:r>
          </a:p>
          <a:p>
            <a:pPr>
              <a:buFont typeface="Wingdings" pitchFamily="2" charset="2"/>
              <a:buNone/>
            </a:pPr>
            <a:endParaRPr lang="en-US" sz="2800"/>
          </a:p>
          <a:p>
            <a:pPr>
              <a:buFont typeface="Wingdings" pitchFamily="2" charset="2"/>
              <a:buNone/>
            </a:pPr>
            <a:r>
              <a:rPr lang="en-US" sz="2400"/>
              <a:t>The dotted </a:t>
            </a:r>
          </a:p>
          <a:p>
            <a:pPr>
              <a:buFont typeface="Wingdings" pitchFamily="2" charset="2"/>
              <a:buNone/>
            </a:pPr>
            <a:r>
              <a:rPr lang="en-US" sz="2400"/>
              <a:t>lines are trade</a:t>
            </a:r>
          </a:p>
          <a:p>
            <a:pPr>
              <a:buFont typeface="Wingdings" pitchFamily="2" charset="2"/>
              <a:buNone/>
            </a:pPr>
            <a:r>
              <a:rPr lang="en-US" sz="2400"/>
              <a:t> routes from</a:t>
            </a:r>
          </a:p>
          <a:p>
            <a:pPr>
              <a:buFont typeface="Wingdings" pitchFamily="2" charset="2"/>
              <a:buNone/>
            </a:pPr>
            <a:r>
              <a:rPr lang="en-US" sz="2400"/>
              <a:t> Mali to other</a:t>
            </a:r>
          </a:p>
          <a:p>
            <a:pPr>
              <a:buFont typeface="Wingdings" pitchFamily="2" charset="2"/>
              <a:buNone/>
            </a:pPr>
            <a:r>
              <a:rPr lang="en-US" sz="2400"/>
              <a:t> parts of</a:t>
            </a:r>
          </a:p>
          <a:p>
            <a:pPr>
              <a:buFont typeface="Wingdings" pitchFamily="2" charset="2"/>
              <a:buNone/>
            </a:pPr>
            <a:r>
              <a:rPr lang="en-US" sz="2400"/>
              <a:t> Africa</a:t>
            </a:r>
          </a:p>
        </p:txBody>
      </p:sp>
      <p:pic>
        <p:nvPicPr>
          <p:cNvPr id="12293" name="Picture 5" descr="Mali gold routes map"/>
          <p:cNvPicPr>
            <a:picLocks noGrp="1" noChangeAspect="1" noChangeArrowheads="1"/>
          </p:cNvPicPr>
          <p:nvPr>
            <p:ph sz="half" idx="2"/>
          </p:nvPr>
        </p:nvPicPr>
        <p:blipFill>
          <a:blip r:embed="rId2" cstate="print"/>
          <a:srcRect/>
          <a:stretch>
            <a:fillRect/>
          </a:stretch>
        </p:blipFill>
        <p:spPr>
          <a:xfrm>
            <a:off x="2590800" y="1752600"/>
            <a:ext cx="5715000" cy="434181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fade">
                                      <p:cBhvr>
                                        <p:cTn id="12" dur="2000"/>
                                        <p:tgtEl>
                                          <p:spTgt spid="122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fade">
                                      <p:cBhvr>
                                        <p:cTn id="17" dur="2000"/>
                                        <p:tgtEl>
                                          <p:spTgt spid="12291">
                                            <p:txEl>
                                              <p:pRg st="2" end="2"/>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2291">
                                            <p:txEl>
                                              <p:pRg st="3" end="3"/>
                                            </p:txEl>
                                          </p:spTgt>
                                        </p:tgtEl>
                                        <p:attrNameLst>
                                          <p:attrName>style.visibility</p:attrName>
                                        </p:attrNameLst>
                                      </p:cBhvr>
                                      <p:to>
                                        <p:strVal val="visible"/>
                                      </p:to>
                                    </p:set>
                                    <p:animEffect transition="in" filter="fade">
                                      <p:cBhvr>
                                        <p:cTn id="21" dur="2000"/>
                                        <p:tgtEl>
                                          <p:spTgt spid="12291">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291">
                                            <p:txEl>
                                              <p:pRg st="4" end="4"/>
                                            </p:txEl>
                                          </p:spTgt>
                                        </p:tgtEl>
                                        <p:attrNameLst>
                                          <p:attrName>style.visibility</p:attrName>
                                        </p:attrNameLst>
                                      </p:cBhvr>
                                      <p:to>
                                        <p:strVal val="visible"/>
                                      </p:to>
                                    </p:set>
                                    <p:animEffect transition="in" filter="fade">
                                      <p:cBhvr>
                                        <p:cTn id="24" dur="2000"/>
                                        <p:tgtEl>
                                          <p:spTgt spid="12291">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291">
                                            <p:txEl>
                                              <p:pRg st="5" end="5"/>
                                            </p:txEl>
                                          </p:spTgt>
                                        </p:tgtEl>
                                        <p:attrNameLst>
                                          <p:attrName>style.visibility</p:attrName>
                                        </p:attrNameLst>
                                      </p:cBhvr>
                                      <p:to>
                                        <p:strVal val="visible"/>
                                      </p:to>
                                    </p:set>
                                    <p:animEffect transition="in" filter="fade">
                                      <p:cBhvr>
                                        <p:cTn id="27" dur="2000"/>
                                        <p:tgtEl>
                                          <p:spTgt spid="12291">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291">
                                            <p:txEl>
                                              <p:pRg st="6" end="6"/>
                                            </p:txEl>
                                          </p:spTgt>
                                        </p:tgtEl>
                                        <p:attrNameLst>
                                          <p:attrName>style.visibility</p:attrName>
                                        </p:attrNameLst>
                                      </p:cBhvr>
                                      <p:to>
                                        <p:strVal val="visible"/>
                                      </p:to>
                                    </p:set>
                                    <p:animEffect transition="in" filter="fade">
                                      <p:cBhvr>
                                        <p:cTn id="30" dur="2000"/>
                                        <p:tgtEl>
                                          <p:spTgt spid="12291">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291">
                                            <p:txEl>
                                              <p:pRg st="7" end="7"/>
                                            </p:txEl>
                                          </p:spTgt>
                                        </p:tgtEl>
                                        <p:attrNameLst>
                                          <p:attrName>style.visibility</p:attrName>
                                        </p:attrNameLst>
                                      </p:cBhvr>
                                      <p:to>
                                        <p:strVal val="visible"/>
                                      </p:to>
                                    </p:set>
                                    <p:animEffect transition="in" filter="fade">
                                      <p:cBhvr>
                                        <p:cTn id="33" dur="20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371600"/>
          </a:xfrm>
        </p:spPr>
        <p:txBody>
          <a:bodyPr/>
          <a:lstStyle/>
          <a:p>
            <a:r>
              <a:rPr lang="en-US"/>
              <a:t>What else did they trade?</a:t>
            </a:r>
          </a:p>
        </p:txBody>
      </p:sp>
      <p:sp>
        <p:nvSpPr>
          <p:cNvPr id="14339" name="Rectangle 3"/>
          <p:cNvSpPr>
            <a:spLocks noGrp="1" noChangeArrowheads="1"/>
          </p:cNvSpPr>
          <p:nvPr>
            <p:ph type="body" sz="half" idx="1"/>
          </p:nvPr>
        </p:nvSpPr>
        <p:spPr>
          <a:xfrm>
            <a:off x="457200" y="2514600"/>
            <a:ext cx="2895600" cy="2743200"/>
          </a:xfrm>
        </p:spPr>
        <p:txBody>
          <a:bodyPr>
            <a:normAutofit lnSpcReduction="10000"/>
          </a:bodyPr>
          <a:lstStyle/>
          <a:p>
            <a:pPr>
              <a:lnSpc>
                <a:spcPct val="90000"/>
              </a:lnSpc>
            </a:pPr>
            <a:r>
              <a:rPr lang="en-US" sz="3600"/>
              <a:t>Salt</a:t>
            </a:r>
            <a:endParaRPr lang="en-US" sz="3200"/>
          </a:p>
          <a:p>
            <a:pPr>
              <a:lnSpc>
                <a:spcPct val="90000"/>
              </a:lnSpc>
            </a:pPr>
            <a:r>
              <a:rPr lang="en-US" sz="3600"/>
              <a:t>Copper	</a:t>
            </a:r>
          </a:p>
          <a:p>
            <a:pPr>
              <a:lnSpc>
                <a:spcPct val="90000"/>
              </a:lnSpc>
            </a:pPr>
            <a:r>
              <a:rPr lang="en-US" sz="3600"/>
              <a:t>Ivory</a:t>
            </a:r>
          </a:p>
          <a:p>
            <a:pPr>
              <a:lnSpc>
                <a:spcPct val="90000"/>
              </a:lnSpc>
            </a:pPr>
            <a:r>
              <a:rPr lang="en-US" sz="3600"/>
              <a:t>Cloth</a:t>
            </a:r>
            <a:r>
              <a:rPr lang="en-US"/>
              <a:t>	</a:t>
            </a:r>
          </a:p>
          <a:p>
            <a:pPr lvl="1">
              <a:lnSpc>
                <a:spcPct val="90000"/>
              </a:lnSpc>
              <a:buFont typeface="Wingdings" pitchFamily="2" charset="2"/>
              <a:buNone/>
            </a:pPr>
            <a:endParaRPr lang="en-US"/>
          </a:p>
        </p:txBody>
      </p:sp>
      <p:sp>
        <p:nvSpPr>
          <p:cNvPr id="14344" name="Rectangle 8"/>
          <p:cNvSpPr>
            <a:spLocks noGrp="1" noChangeArrowheads="1"/>
          </p:cNvSpPr>
          <p:nvPr>
            <p:ph type="body" sz="half" idx="2"/>
          </p:nvPr>
        </p:nvSpPr>
        <p:spPr>
          <a:xfrm>
            <a:off x="3581400" y="2514600"/>
            <a:ext cx="2819400" cy="2590800"/>
          </a:xfrm>
        </p:spPr>
        <p:txBody>
          <a:bodyPr/>
          <a:lstStyle/>
          <a:p>
            <a:pPr>
              <a:lnSpc>
                <a:spcPct val="90000"/>
              </a:lnSpc>
            </a:pPr>
            <a:r>
              <a:rPr lang="en-US" sz="3600"/>
              <a:t>Kola Nuts</a:t>
            </a:r>
          </a:p>
          <a:p>
            <a:pPr>
              <a:lnSpc>
                <a:spcPct val="90000"/>
              </a:lnSpc>
            </a:pPr>
            <a:r>
              <a:rPr lang="en-US" sz="3600"/>
              <a:t>Slaves</a:t>
            </a:r>
          </a:p>
          <a:p>
            <a:pPr>
              <a:lnSpc>
                <a:spcPct val="90000"/>
              </a:lnSpc>
            </a:pPr>
            <a:r>
              <a:rPr lang="en-US" sz="3600"/>
              <a:t>Books</a:t>
            </a:r>
          </a:p>
          <a:p>
            <a:pPr>
              <a:lnSpc>
                <a:spcPct val="90000"/>
              </a:lnSpc>
            </a:pPr>
            <a:r>
              <a:rPr lang="en-US" sz="3600"/>
              <a:t>Shells 	</a:t>
            </a:r>
          </a:p>
        </p:txBody>
      </p:sp>
      <p:pic>
        <p:nvPicPr>
          <p:cNvPr id="14340" name="Picture 4" descr="MCAN03972_0000[1]"/>
          <p:cNvPicPr>
            <a:picLocks noGrp="1" noChangeAspect="1" noChangeArrowheads="1"/>
          </p:cNvPicPr>
          <p:nvPr>
            <p:ph sz="half" idx="4294967295"/>
          </p:nvPr>
        </p:nvPicPr>
        <p:blipFill>
          <a:blip r:embed="rId2" cstate="print"/>
          <a:srcRect/>
          <a:stretch>
            <a:fillRect/>
          </a:stretch>
        </p:blipFill>
        <p:spPr>
          <a:xfrm>
            <a:off x="6324600" y="2209800"/>
            <a:ext cx="2460625" cy="2954338"/>
          </a:xfrm>
          <a:noFill/>
          <a:ln/>
        </p:spPr>
      </p:pic>
      <p:sp>
        <p:nvSpPr>
          <p:cNvPr id="14343" name="Text Box 7"/>
          <p:cNvSpPr txBox="1">
            <a:spLocks noChangeArrowheads="1"/>
          </p:cNvSpPr>
          <p:nvPr/>
        </p:nvSpPr>
        <p:spPr bwMode="auto">
          <a:xfrm>
            <a:off x="533400" y="1295400"/>
            <a:ext cx="7696200" cy="749300"/>
          </a:xfrm>
          <a:prstGeom prst="rect">
            <a:avLst/>
          </a:prstGeom>
          <a:noFill/>
          <a:ln w="9525">
            <a:noFill/>
            <a:miter lim="800000"/>
            <a:headEnd/>
            <a:tailEnd/>
          </a:ln>
          <a:effectLst/>
        </p:spPr>
        <p:txBody>
          <a:bodyPr>
            <a:spAutoFit/>
          </a:bodyPr>
          <a:lstStyle/>
          <a:p>
            <a:pPr eaLnBrk="1" hangingPunct="1">
              <a:lnSpc>
                <a:spcPct val="90000"/>
              </a:lnSpc>
              <a:spcBef>
                <a:spcPct val="20000"/>
              </a:spcBef>
              <a:buClr>
                <a:schemeClr val="hlink"/>
              </a:buClr>
              <a:buSzPct val="65000"/>
              <a:buFont typeface="Wingdings" pitchFamily="2" charset="2"/>
              <a:buNone/>
            </a:pPr>
            <a:r>
              <a:rPr lang="en-US" sz="2400">
                <a:effectLst>
                  <a:outerShdw blurRad="38100" dist="38100" dir="2700000" algn="tl">
                    <a:srgbClr val="000000"/>
                  </a:outerShdw>
                </a:effectLst>
              </a:rPr>
              <a:t>Camels, the ships of the desert, traveled in caravans bringing to Mali:</a:t>
            </a:r>
            <a:endParaRPr lang="en-US" sz="2400"/>
          </a:p>
        </p:txBody>
      </p:sp>
      <p:sp>
        <p:nvSpPr>
          <p:cNvPr id="14345" name="Text Box 9"/>
          <p:cNvSpPr txBox="1">
            <a:spLocks noChangeArrowheads="1"/>
          </p:cNvSpPr>
          <p:nvPr/>
        </p:nvSpPr>
        <p:spPr bwMode="auto">
          <a:xfrm>
            <a:off x="990600" y="5410200"/>
            <a:ext cx="7086600" cy="676275"/>
          </a:xfrm>
          <a:prstGeom prst="rect">
            <a:avLst/>
          </a:prstGeom>
          <a:noFill/>
          <a:ln w="9525">
            <a:noFill/>
            <a:miter lim="800000"/>
            <a:headEnd/>
            <a:tailEnd/>
          </a:ln>
          <a:effectLst/>
        </p:spPr>
        <p:txBody>
          <a:bodyPr>
            <a:spAutoFit/>
          </a:bodyPr>
          <a:lstStyle/>
          <a:p>
            <a:pPr eaLnBrk="1" hangingPunct="1">
              <a:lnSpc>
                <a:spcPct val="80000"/>
              </a:lnSpc>
              <a:spcBef>
                <a:spcPct val="20000"/>
              </a:spcBef>
              <a:buClr>
                <a:schemeClr val="hlink"/>
              </a:buClr>
              <a:buSzPct val="65000"/>
              <a:buFont typeface="Wingdings" pitchFamily="2" charset="2"/>
              <a:buNone/>
            </a:pPr>
            <a:r>
              <a:rPr lang="en-US" sz="2400">
                <a:solidFill>
                  <a:srgbClr val="FFFF00"/>
                </a:solidFill>
                <a:effectLst>
                  <a:outerShdw blurRad="38100" dist="38100" dir="2700000" algn="tl">
                    <a:srgbClr val="000000"/>
                  </a:outerShdw>
                </a:effectLst>
              </a:rPr>
              <a:t>MiniFact</a:t>
            </a:r>
            <a:r>
              <a:rPr lang="en-US" sz="2400">
                <a:effectLst>
                  <a:outerShdw blurRad="38100" dist="38100" dir="2700000" algn="tl">
                    <a:srgbClr val="000000"/>
                  </a:outerShdw>
                </a:effectLst>
              </a:rPr>
              <a:t>: This was before Columbus even sailed to the New World!</a:t>
            </a:r>
            <a:endParaRPr 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20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fade">
                                      <p:cBhvr>
                                        <p:cTn id="12" dur="20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fade">
                                      <p:cBhvr>
                                        <p:cTn id="17" dur="2000"/>
                                        <p:tgtEl>
                                          <p:spTgt spid="14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Effect transition="in" filter="fade">
                                      <p:cBhvr>
                                        <p:cTn id="22" dur="2000"/>
                                        <p:tgtEl>
                                          <p:spTgt spid="143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339">
                                            <p:txEl>
                                              <p:pRg st="3" end="3"/>
                                            </p:txEl>
                                          </p:spTgt>
                                        </p:tgtEl>
                                        <p:attrNameLst>
                                          <p:attrName>style.visibility</p:attrName>
                                        </p:attrNameLst>
                                      </p:cBhvr>
                                      <p:to>
                                        <p:strVal val="visible"/>
                                      </p:to>
                                    </p:set>
                                    <p:animEffect transition="in" filter="fade">
                                      <p:cBhvr>
                                        <p:cTn id="27" dur="2000"/>
                                        <p:tgtEl>
                                          <p:spTgt spid="1433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344">
                                            <p:txEl>
                                              <p:pRg st="0" end="0"/>
                                            </p:txEl>
                                          </p:spTgt>
                                        </p:tgtEl>
                                        <p:attrNameLst>
                                          <p:attrName>style.visibility</p:attrName>
                                        </p:attrNameLst>
                                      </p:cBhvr>
                                      <p:to>
                                        <p:strVal val="visible"/>
                                      </p:to>
                                    </p:set>
                                    <p:animEffect transition="in" filter="fade">
                                      <p:cBhvr>
                                        <p:cTn id="32" dur="2000"/>
                                        <p:tgtEl>
                                          <p:spTgt spid="1434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344">
                                            <p:txEl>
                                              <p:pRg st="1" end="1"/>
                                            </p:txEl>
                                          </p:spTgt>
                                        </p:tgtEl>
                                        <p:attrNameLst>
                                          <p:attrName>style.visibility</p:attrName>
                                        </p:attrNameLst>
                                      </p:cBhvr>
                                      <p:to>
                                        <p:strVal val="visible"/>
                                      </p:to>
                                    </p:set>
                                    <p:animEffect transition="in" filter="fade">
                                      <p:cBhvr>
                                        <p:cTn id="37" dur="2000"/>
                                        <p:tgtEl>
                                          <p:spTgt spid="1434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344">
                                            <p:txEl>
                                              <p:pRg st="2" end="2"/>
                                            </p:txEl>
                                          </p:spTgt>
                                        </p:tgtEl>
                                        <p:attrNameLst>
                                          <p:attrName>style.visibility</p:attrName>
                                        </p:attrNameLst>
                                      </p:cBhvr>
                                      <p:to>
                                        <p:strVal val="visible"/>
                                      </p:to>
                                    </p:set>
                                    <p:animEffect transition="in" filter="fade">
                                      <p:cBhvr>
                                        <p:cTn id="42" dur="2000"/>
                                        <p:tgtEl>
                                          <p:spTgt spid="14344">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344">
                                            <p:txEl>
                                              <p:pRg st="3" end="3"/>
                                            </p:txEl>
                                          </p:spTgt>
                                        </p:tgtEl>
                                        <p:attrNameLst>
                                          <p:attrName>style.visibility</p:attrName>
                                        </p:attrNameLst>
                                      </p:cBhvr>
                                      <p:to>
                                        <p:strVal val="visible"/>
                                      </p:to>
                                    </p:set>
                                    <p:animEffect transition="in" filter="fade">
                                      <p:cBhvr>
                                        <p:cTn id="47" dur="2000"/>
                                        <p:tgtEl>
                                          <p:spTgt spid="1434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P spid="143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a:t>
            </a:r>
            <a:endParaRPr lang="en-US" dirty="0"/>
          </a:p>
        </p:txBody>
      </p:sp>
      <p:sp>
        <p:nvSpPr>
          <p:cNvPr id="3" name="Content Placeholder 2"/>
          <p:cNvSpPr>
            <a:spLocks noGrp="1"/>
          </p:cNvSpPr>
          <p:nvPr>
            <p:ph idx="1"/>
          </p:nvPr>
        </p:nvSpPr>
        <p:spPr/>
        <p:txBody>
          <a:bodyPr/>
          <a:lstStyle/>
          <a:p>
            <a:r>
              <a:rPr lang="en-US" dirty="0" smtClean="0"/>
              <a:t>Wetter and more humid than the north</a:t>
            </a:r>
          </a:p>
          <a:p>
            <a:r>
              <a:rPr lang="en-US" dirty="0" smtClean="0"/>
              <a:t>Sahel</a:t>
            </a:r>
          </a:p>
          <a:p>
            <a:pPr lvl="1"/>
            <a:r>
              <a:rPr lang="en-US" dirty="0" smtClean="0"/>
              <a:t>Mauritania, Mali, Senegal, Burkina Faso, Niger, Chad</a:t>
            </a:r>
          </a:p>
          <a:p>
            <a:r>
              <a:rPr lang="en-US" dirty="0" smtClean="0"/>
              <a:t>Highest point: Mount Cameroon</a:t>
            </a:r>
          </a:p>
          <a:p>
            <a:pPr lvl="1"/>
            <a:r>
              <a:rPr lang="en-US" dirty="0" smtClean="0"/>
              <a:t>The rest of W. Africa only reaches heights of 900 feet above sea level</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1371600"/>
          </a:xfrm>
        </p:spPr>
        <p:txBody>
          <a:bodyPr/>
          <a:lstStyle/>
          <a:p>
            <a:r>
              <a:rPr lang="en-US"/>
              <a:t>Why was Salt Important?</a:t>
            </a:r>
          </a:p>
        </p:txBody>
      </p:sp>
      <p:pic>
        <p:nvPicPr>
          <p:cNvPr id="16394" name="Picture 10" descr="Mali salt slab today"/>
          <p:cNvPicPr>
            <a:picLocks noGrp="1" noChangeAspect="1" noChangeArrowheads="1"/>
          </p:cNvPicPr>
          <p:nvPr>
            <p:ph type="clipArt" sz="half" idx="1"/>
          </p:nvPr>
        </p:nvPicPr>
        <p:blipFill>
          <a:blip r:embed="rId2" cstate="print"/>
          <a:srcRect/>
          <a:stretch>
            <a:fillRect/>
          </a:stretch>
        </p:blipFill>
        <p:spPr>
          <a:xfrm>
            <a:off x="228600" y="1524000"/>
            <a:ext cx="4495800" cy="3222625"/>
          </a:xfrm>
          <a:noFill/>
          <a:ln/>
        </p:spPr>
      </p:pic>
      <p:sp>
        <p:nvSpPr>
          <p:cNvPr id="16387" name="Rectangle 3"/>
          <p:cNvSpPr>
            <a:spLocks noGrp="1" noChangeArrowheads="1"/>
          </p:cNvSpPr>
          <p:nvPr>
            <p:ph type="body" sz="half" idx="2"/>
          </p:nvPr>
        </p:nvSpPr>
        <p:spPr>
          <a:xfrm>
            <a:off x="4876800" y="1295400"/>
            <a:ext cx="4038600" cy="4114800"/>
          </a:xfrm>
        </p:spPr>
        <p:txBody>
          <a:bodyPr>
            <a:noAutofit/>
          </a:bodyPr>
          <a:lstStyle/>
          <a:p>
            <a:pPr>
              <a:lnSpc>
                <a:spcPct val="80000"/>
              </a:lnSpc>
            </a:pPr>
            <a:r>
              <a:rPr lang="en-US" sz="2600" dirty="0"/>
              <a:t>Mali often traded its gold for salt</a:t>
            </a:r>
          </a:p>
          <a:p>
            <a:pPr>
              <a:lnSpc>
                <a:spcPct val="80000"/>
              </a:lnSpc>
            </a:pPr>
            <a:r>
              <a:rPr lang="en-US" sz="2600" dirty="0"/>
              <a:t>Salt was sometimes more valuable than gold!</a:t>
            </a:r>
          </a:p>
          <a:p>
            <a:pPr>
              <a:lnSpc>
                <a:spcPct val="80000"/>
              </a:lnSpc>
            </a:pPr>
            <a:r>
              <a:rPr lang="en-US" sz="2600" dirty="0"/>
              <a:t>People’s bodies need salt to live</a:t>
            </a:r>
          </a:p>
          <a:p>
            <a:pPr lvl="1">
              <a:lnSpc>
                <a:spcPct val="80000"/>
              </a:lnSpc>
            </a:pPr>
            <a:r>
              <a:rPr lang="en-US" dirty="0"/>
              <a:t>In the desert heat, salt is lost through perspiration</a:t>
            </a:r>
          </a:p>
          <a:p>
            <a:pPr>
              <a:lnSpc>
                <a:spcPct val="80000"/>
              </a:lnSpc>
            </a:pPr>
            <a:r>
              <a:rPr lang="en-US" sz="2600" dirty="0"/>
              <a:t>Salt was used to preserve food</a:t>
            </a:r>
          </a:p>
          <a:p>
            <a:pPr>
              <a:lnSpc>
                <a:spcPct val="80000"/>
              </a:lnSpc>
            </a:pPr>
            <a:r>
              <a:rPr lang="en-US" sz="2600" dirty="0"/>
              <a:t>Salt was brought in large slabs (coins)</a:t>
            </a:r>
          </a:p>
          <a:p>
            <a:pPr>
              <a:lnSpc>
                <a:spcPct val="80000"/>
              </a:lnSpc>
              <a:buFont typeface="Wingdings" pitchFamily="2" charset="2"/>
              <a:buNone/>
            </a:pPr>
            <a:endParaRPr lang="en-US" sz="2600" dirty="0"/>
          </a:p>
        </p:txBody>
      </p:sp>
      <p:sp>
        <p:nvSpPr>
          <p:cNvPr id="16397" name="Text Box 13"/>
          <p:cNvSpPr txBox="1">
            <a:spLocks noChangeArrowheads="1"/>
          </p:cNvSpPr>
          <p:nvPr/>
        </p:nvSpPr>
        <p:spPr bwMode="auto">
          <a:xfrm>
            <a:off x="457200" y="1752600"/>
            <a:ext cx="1219200" cy="2289175"/>
          </a:xfrm>
          <a:prstGeom prst="rect">
            <a:avLst/>
          </a:prstGeom>
          <a:noFill/>
          <a:ln w="9525">
            <a:noFill/>
            <a:miter lim="800000"/>
            <a:headEnd/>
            <a:tailEnd/>
          </a:ln>
          <a:effectLst/>
        </p:spPr>
        <p:txBody>
          <a:bodyPr>
            <a:spAutoFit/>
          </a:bodyPr>
          <a:lstStyle/>
          <a:p>
            <a:pPr>
              <a:spcBef>
                <a:spcPct val="50000"/>
              </a:spcBef>
            </a:pPr>
            <a:r>
              <a:rPr lang="en-US">
                <a:solidFill>
                  <a:schemeClr val="bg2"/>
                </a:solidFill>
              </a:rPr>
              <a:t>The man is holding a slab of salt mined recently near Timbuktu</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6386"/>
                                        </p:tgtEl>
                                        <p:attrNameLst>
                                          <p:attrName>style.visibility</p:attrName>
                                        </p:attrNameLst>
                                      </p:cBhvr>
                                      <p:to>
                                        <p:strVal val="visible"/>
                                      </p:to>
                                    </p:set>
                                    <p:animEffect transition="in" filter="fade">
                                      <p:cBhvr>
                                        <p:cTn id="7" dur="1000">
                                          <p:stCondLst>
                                            <p:cond delay="0"/>
                                          </p:stCondLst>
                                        </p:cTn>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fade">
                                      <p:cBhvr>
                                        <p:cTn id="12" dur="500">
                                          <p:stCondLst>
                                            <p:cond delay="0"/>
                                          </p:stCondLst>
                                        </p:cTn>
                                        <p:tgtEl>
                                          <p:spTgt spid="163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16387">
                                            <p:txEl>
                                              <p:pRg st="1" end="1"/>
                                            </p:txEl>
                                          </p:spTgt>
                                        </p:tgtEl>
                                        <p:attrNameLst>
                                          <p:attrName>style.visibility</p:attrName>
                                        </p:attrNameLst>
                                      </p:cBhvr>
                                      <p:to>
                                        <p:strVal val="visible"/>
                                      </p:to>
                                    </p:set>
                                    <p:animEffect transition="in" filter="fade">
                                      <p:cBhvr>
                                        <p:cTn id="17" dur="500">
                                          <p:stCondLst>
                                            <p:cond delay="0"/>
                                          </p:stCondLst>
                                        </p:cTn>
                                        <p:tgtEl>
                                          <p:spTgt spid="163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16387">
                                            <p:txEl>
                                              <p:pRg st="2" end="2"/>
                                            </p:txEl>
                                          </p:spTgt>
                                        </p:tgtEl>
                                        <p:attrNameLst>
                                          <p:attrName>style.visibility</p:attrName>
                                        </p:attrNameLst>
                                      </p:cBhvr>
                                      <p:to>
                                        <p:strVal val="visible"/>
                                      </p:to>
                                    </p:set>
                                    <p:animEffect transition="in" filter="fade">
                                      <p:cBhvr>
                                        <p:cTn id="22" dur="500">
                                          <p:stCondLst>
                                            <p:cond delay="0"/>
                                          </p:stCondLst>
                                        </p:cTn>
                                        <p:tgtEl>
                                          <p:spTgt spid="16387">
                                            <p:txEl>
                                              <p:pRg st="2" end="2"/>
                                            </p:txEl>
                                          </p:spTgt>
                                        </p:tgtEl>
                                      </p:cBhvr>
                                    </p:animEffect>
                                  </p:childTnLst>
                                </p:cTn>
                              </p:par>
                              <p:par>
                                <p:cTn id="23" presetID="10" presetClass="entr" presetSubtype="0" fill="hold" grpId="0" nodeType="withEffect">
                                  <p:stCondLst>
                                    <p:cond delay="0"/>
                                  </p:stCondLst>
                                  <p:iterate type="lt">
                                    <p:tmPct val="10000"/>
                                  </p:iterate>
                                  <p:childTnLst>
                                    <p:set>
                                      <p:cBhvr>
                                        <p:cTn id="24" dur="1" fill="hold">
                                          <p:stCondLst>
                                            <p:cond delay="0"/>
                                          </p:stCondLst>
                                        </p:cTn>
                                        <p:tgtEl>
                                          <p:spTgt spid="16387">
                                            <p:txEl>
                                              <p:pRg st="3" end="3"/>
                                            </p:txEl>
                                          </p:spTgt>
                                        </p:tgtEl>
                                        <p:attrNameLst>
                                          <p:attrName>style.visibility</p:attrName>
                                        </p:attrNameLst>
                                      </p:cBhvr>
                                      <p:to>
                                        <p:strVal val="visible"/>
                                      </p:to>
                                    </p:set>
                                    <p:animEffect transition="in" filter="fade">
                                      <p:cBhvr>
                                        <p:cTn id="25" dur="500">
                                          <p:stCondLst>
                                            <p:cond delay="0"/>
                                          </p:stCondLst>
                                        </p:cTn>
                                        <p:tgtEl>
                                          <p:spTgt spid="1638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iterate type="lt">
                                    <p:tmPct val="10000"/>
                                  </p:iterate>
                                  <p:childTnLst>
                                    <p:set>
                                      <p:cBhvr>
                                        <p:cTn id="29" dur="1" fill="hold">
                                          <p:stCondLst>
                                            <p:cond delay="0"/>
                                          </p:stCondLst>
                                        </p:cTn>
                                        <p:tgtEl>
                                          <p:spTgt spid="16387">
                                            <p:txEl>
                                              <p:pRg st="4" end="4"/>
                                            </p:txEl>
                                          </p:spTgt>
                                        </p:tgtEl>
                                        <p:attrNameLst>
                                          <p:attrName>style.visibility</p:attrName>
                                        </p:attrNameLst>
                                      </p:cBhvr>
                                      <p:to>
                                        <p:strVal val="visible"/>
                                      </p:to>
                                    </p:set>
                                    <p:animEffect transition="in" filter="fade">
                                      <p:cBhvr>
                                        <p:cTn id="30" dur="500">
                                          <p:stCondLst>
                                            <p:cond delay="0"/>
                                          </p:stCondLst>
                                        </p:cTn>
                                        <p:tgtEl>
                                          <p:spTgt spid="16387">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iterate type="lt">
                                    <p:tmPct val="10000"/>
                                  </p:iterate>
                                  <p:childTnLst>
                                    <p:set>
                                      <p:cBhvr>
                                        <p:cTn id="34" dur="1" fill="hold">
                                          <p:stCondLst>
                                            <p:cond delay="0"/>
                                          </p:stCondLst>
                                        </p:cTn>
                                        <p:tgtEl>
                                          <p:spTgt spid="16387">
                                            <p:txEl>
                                              <p:pRg st="5" end="5"/>
                                            </p:txEl>
                                          </p:spTgt>
                                        </p:tgtEl>
                                        <p:attrNameLst>
                                          <p:attrName>style.visibility</p:attrName>
                                        </p:attrNameLst>
                                      </p:cBhvr>
                                      <p:to>
                                        <p:strVal val="visible"/>
                                      </p:to>
                                    </p:set>
                                    <p:animEffect transition="in" filter="fade">
                                      <p:cBhvr>
                                        <p:cTn id="35" dur="500">
                                          <p:stCondLst>
                                            <p:cond delay="0"/>
                                          </p:stCondLst>
                                        </p:cTn>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 Ancient Religion</a:t>
            </a:r>
            <a:endParaRPr lang="en-US" dirty="0"/>
          </a:p>
        </p:txBody>
      </p:sp>
      <p:sp>
        <p:nvSpPr>
          <p:cNvPr id="5" name="Content Placeholder 4"/>
          <p:cNvSpPr>
            <a:spLocks noGrp="1"/>
          </p:cNvSpPr>
          <p:nvPr>
            <p:ph idx="1"/>
          </p:nvPr>
        </p:nvSpPr>
        <p:spPr>
          <a:xfrm>
            <a:off x="304800" y="1447800"/>
            <a:ext cx="8534400" cy="4953000"/>
          </a:xfrm>
        </p:spPr>
        <p:txBody>
          <a:bodyPr>
            <a:normAutofit fontScale="77500" lnSpcReduction="20000"/>
          </a:bodyPr>
          <a:lstStyle/>
          <a:p>
            <a:r>
              <a:rPr lang="en-US" dirty="0" smtClean="0"/>
              <a:t>Animistic</a:t>
            </a:r>
          </a:p>
          <a:p>
            <a:r>
              <a:rPr lang="en-US" dirty="0" smtClean="0"/>
              <a:t>Spirit of the Land</a:t>
            </a:r>
          </a:p>
          <a:p>
            <a:pPr lvl="1"/>
            <a:r>
              <a:rPr lang="en-US" dirty="0" smtClean="0"/>
              <a:t>Increase the growth and quality of the crops. </a:t>
            </a:r>
          </a:p>
          <a:p>
            <a:pPr lvl="1"/>
            <a:r>
              <a:rPr lang="en-US" dirty="0" smtClean="0"/>
              <a:t>Still followed by Mali people. </a:t>
            </a:r>
          </a:p>
          <a:p>
            <a:r>
              <a:rPr lang="en-US" dirty="0" smtClean="0"/>
              <a:t>They believed that the chief of the village had direct contact with the spirit</a:t>
            </a:r>
          </a:p>
          <a:p>
            <a:pPr lvl="1"/>
            <a:r>
              <a:rPr lang="en-US" dirty="0" smtClean="0"/>
              <a:t>The leader of the village was the secular religious head of the community.</a:t>
            </a:r>
          </a:p>
          <a:p>
            <a:r>
              <a:rPr lang="en-US" dirty="0" smtClean="0"/>
              <a:t>They believed through this connection that the land would always provide them enough food and resources to trade </a:t>
            </a:r>
          </a:p>
          <a:p>
            <a:r>
              <a:rPr lang="en-US" dirty="0" smtClean="0"/>
              <a:t>Slowly and gradually, Islam became the dominant religion of the country. </a:t>
            </a:r>
          </a:p>
          <a:p>
            <a:r>
              <a:rPr lang="en-US" dirty="0" smtClean="0"/>
              <a:t>Several Islamic universities started being established throughout the country and Islam became an integral part of culture, education and trade.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0"/>
            <a:ext cx="8229600" cy="1371600"/>
          </a:xfrm>
        </p:spPr>
        <p:txBody>
          <a:bodyPr/>
          <a:lstStyle/>
          <a:p>
            <a:r>
              <a:rPr lang="en-US" dirty="0"/>
              <a:t>The </a:t>
            </a:r>
            <a:r>
              <a:rPr lang="en-US" dirty="0" err="1"/>
              <a:t>Griots</a:t>
            </a:r>
            <a:endParaRPr lang="en-US" dirty="0"/>
          </a:p>
        </p:txBody>
      </p:sp>
      <p:sp>
        <p:nvSpPr>
          <p:cNvPr id="20483" name="Rectangle 3"/>
          <p:cNvSpPr>
            <a:spLocks noGrp="1" noChangeArrowheads="1"/>
          </p:cNvSpPr>
          <p:nvPr>
            <p:ph type="body" sz="half" idx="1"/>
          </p:nvPr>
        </p:nvSpPr>
        <p:spPr>
          <a:xfrm>
            <a:off x="4724400" y="1143000"/>
            <a:ext cx="4038600" cy="5105400"/>
          </a:xfrm>
        </p:spPr>
        <p:txBody>
          <a:bodyPr/>
          <a:lstStyle/>
          <a:p>
            <a:pPr>
              <a:lnSpc>
                <a:spcPct val="90000"/>
              </a:lnSpc>
            </a:pPr>
            <a:r>
              <a:rPr lang="en-US" sz="2800" dirty="0"/>
              <a:t>Storytellers were called </a:t>
            </a:r>
            <a:r>
              <a:rPr lang="en-US" sz="2800" dirty="0" err="1"/>
              <a:t>Griots</a:t>
            </a:r>
            <a:r>
              <a:rPr lang="en-US" sz="2800" dirty="0"/>
              <a:t> or </a:t>
            </a:r>
            <a:r>
              <a:rPr lang="en-US" sz="2800" dirty="0" err="1"/>
              <a:t>djeli</a:t>
            </a:r>
            <a:endParaRPr lang="en-US" sz="2800" dirty="0"/>
          </a:p>
          <a:p>
            <a:pPr>
              <a:lnSpc>
                <a:spcPct val="90000"/>
              </a:lnSpc>
            </a:pPr>
            <a:r>
              <a:rPr lang="en-US" sz="2800" dirty="0"/>
              <a:t>They were important people in Mali</a:t>
            </a:r>
          </a:p>
          <a:p>
            <a:pPr>
              <a:lnSpc>
                <a:spcPct val="90000"/>
              </a:lnSpc>
            </a:pPr>
            <a:r>
              <a:rPr lang="en-US" sz="2800" dirty="0"/>
              <a:t>They told the land’s history</a:t>
            </a:r>
          </a:p>
          <a:p>
            <a:pPr>
              <a:lnSpc>
                <a:spcPct val="90000"/>
              </a:lnSpc>
            </a:pPr>
            <a:r>
              <a:rPr lang="en-US" sz="2800" dirty="0"/>
              <a:t>Most of what we know about ancient Mali came from the storytellers</a:t>
            </a:r>
          </a:p>
          <a:p>
            <a:pPr>
              <a:lnSpc>
                <a:spcPct val="90000"/>
              </a:lnSpc>
            </a:pPr>
            <a:r>
              <a:rPr lang="en-US" sz="2800" dirty="0"/>
              <a:t>They were advisors to the kings</a:t>
            </a:r>
            <a:endParaRPr lang="en-US" sz="2400" dirty="0"/>
          </a:p>
        </p:txBody>
      </p:sp>
      <p:sp>
        <p:nvSpPr>
          <p:cNvPr id="20488" name="Text Box 8"/>
          <p:cNvSpPr txBox="1">
            <a:spLocks noChangeArrowheads="1"/>
          </p:cNvSpPr>
          <p:nvPr/>
        </p:nvSpPr>
        <p:spPr bwMode="auto">
          <a:xfrm>
            <a:off x="381000" y="4724400"/>
            <a:ext cx="4114800" cy="822325"/>
          </a:xfrm>
          <a:prstGeom prst="rect">
            <a:avLst/>
          </a:prstGeom>
          <a:noFill/>
          <a:ln w="9525">
            <a:noFill/>
            <a:miter lim="800000"/>
            <a:headEnd/>
            <a:tailEnd/>
          </a:ln>
          <a:effectLst/>
        </p:spPr>
        <p:txBody>
          <a:bodyPr>
            <a:spAutoFit/>
          </a:bodyPr>
          <a:lstStyle/>
          <a:p>
            <a:pPr>
              <a:spcBef>
                <a:spcPct val="50000"/>
              </a:spcBef>
            </a:pPr>
            <a:r>
              <a:rPr lang="en-US" sz="2400" dirty="0"/>
              <a:t>This is a 19</a:t>
            </a:r>
            <a:r>
              <a:rPr lang="en-US" sz="2400" baseline="30000" dirty="0"/>
              <a:t>th</a:t>
            </a:r>
            <a:r>
              <a:rPr lang="en-US" sz="2400" dirty="0"/>
              <a:t> century </a:t>
            </a:r>
            <a:r>
              <a:rPr lang="en-US" sz="2400" dirty="0" err="1"/>
              <a:t>griot</a:t>
            </a:r>
            <a:r>
              <a:rPr lang="en-US" sz="2400" dirty="0"/>
              <a:t> of Mali with his instrument</a:t>
            </a:r>
          </a:p>
        </p:txBody>
      </p:sp>
      <p:pic>
        <p:nvPicPr>
          <p:cNvPr id="20489" name="Picture 9" descr="Malinke griot1863"/>
          <p:cNvPicPr>
            <a:picLocks noGrp="1" noChangeAspect="1" noChangeArrowheads="1"/>
          </p:cNvPicPr>
          <p:nvPr>
            <p:ph sz="quarter" idx="3"/>
          </p:nvPr>
        </p:nvPicPr>
        <p:blipFill>
          <a:blip r:embed="rId2" cstate="print"/>
          <a:srcRect/>
          <a:stretch>
            <a:fillRect/>
          </a:stretch>
        </p:blipFill>
        <p:spPr>
          <a:xfrm>
            <a:off x="457200" y="1447800"/>
            <a:ext cx="3962400" cy="2971800"/>
          </a:xfrm>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fade">
                                      <p:cBhvr>
                                        <p:cTn id="12" dur="2000"/>
                                        <p:tgtEl>
                                          <p:spTgt spid="204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fade">
                                      <p:cBhvr>
                                        <p:cTn id="17" dur="2000"/>
                                        <p:tgtEl>
                                          <p:spTgt spid="204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fade">
                                      <p:cBhvr>
                                        <p:cTn id="22" dur="2000"/>
                                        <p:tgtEl>
                                          <p:spTgt spid="204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Effect transition="in" filter="fade">
                                      <p:cBhvr>
                                        <p:cTn id="27" dur="2000"/>
                                        <p:tgtEl>
                                          <p:spTgt spid="204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Effect transition="in" filter="fade">
                                      <p:cBhvr>
                                        <p:cTn id="32" dur="20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Griots</a:t>
            </a:r>
            <a:endParaRPr lang="en-US" dirty="0"/>
          </a:p>
        </p:txBody>
      </p:sp>
      <p:sp>
        <p:nvSpPr>
          <p:cNvPr id="7" name="Content Placeholder 6"/>
          <p:cNvSpPr>
            <a:spLocks noGrp="1"/>
          </p:cNvSpPr>
          <p:nvPr>
            <p:ph idx="1"/>
          </p:nvPr>
        </p:nvSpPr>
        <p:spPr/>
        <p:txBody>
          <a:bodyPr/>
          <a:lstStyle/>
          <a:p>
            <a:r>
              <a:rPr lang="en-US" dirty="0" smtClean="0"/>
              <a:t>Storytelling</a:t>
            </a:r>
          </a:p>
          <a:p>
            <a:r>
              <a:rPr lang="en-US" dirty="0" smtClean="0"/>
              <a:t>Call and Response</a:t>
            </a:r>
          </a:p>
          <a:p>
            <a:pPr lvl="1"/>
            <a:r>
              <a:rPr lang="en-US" dirty="0" smtClean="0"/>
              <a:t>Musical phrases</a:t>
            </a:r>
          </a:p>
          <a:p>
            <a:r>
              <a:rPr lang="en-US" dirty="0" smtClean="0"/>
              <a:t>Sound Effects</a:t>
            </a:r>
          </a:p>
          <a:p>
            <a:r>
              <a:rPr lang="en-US" dirty="0" smtClean="0"/>
              <a:t>Pantomime</a:t>
            </a:r>
          </a:p>
          <a:p>
            <a:r>
              <a:rPr lang="en-US" dirty="0" smtClean="0"/>
              <a:t>Scenery/Props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685800" y="381000"/>
            <a:ext cx="6934200" cy="2246769"/>
          </a:xfrm>
          <a:prstGeom prst="rect">
            <a:avLst/>
          </a:prstGeom>
          <a:noFill/>
          <a:ln w="9525">
            <a:noFill/>
            <a:miter lim="800000"/>
            <a:headEnd/>
            <a:tailEnd/>
          </a:ln>
          <a:effectLst/>
        </p:spPr>
        <p:txBody>
          <a:bodyPr>
            <a:spAutoFit/>
          </a:bodyPr>
          <a:lstStyle/>
          <a:p>
            <a:pPr>
              <a:spcBef>
                <a:spcPct val="50000"/>
              </a:spcBef>
            </a:pPr>
            <a:r>
              <a:rPr lang="en-US" sz="2000" dirty="0"/>
              <a:t>When Mansa Musa died there were no kings as powerful as he was to follow. The great kingdom of Mali weakened. Eventually a group of people  known as Berbers came into the area and other people came up from the south to claim territory that was once part of the kingdom. Although Mali fell, another advanced African kingdom took its place, the kingdom of </a:t>
            </a:r>
            <a:r>
              <a:rPr lang="en-US" sz="2000" dirty="0" smtClean="0"/>
              <a:t>Songhai.</a:t>
            </a:r>
            <a:endParaRPr lang="en-US" sz="2000" dirty="0"/>
          </a:p>
        </p:txBody>
      </p:sp>
      <p:pic>
        <p:nvPicPr>
          <p:cNvPr id="45062" name="Picture 6" descr="berbers"/>
          <p:cNvPicPr>
            <a:picLocks noChangeAspect="1" noChangeArrowheads="1"/>
          </p:cNvPicPr>
          <p:nvPr/>
        </p:nvPicPr>
        <p:blipFill>
          <a:blip r:embed="rId2" cstate="print"/>
          <a:srcRect t="18182"/>
          <a:stretch>
            <a:fillRect/>
          </a:stretch>
        </p:blipFill>
        <p:spPr bwMode="auto">
          <a:xfrm>
            <a:off x="685800" y="2743200"/>
            <a:ext cx="5191125" cy="3429000"/>
          </a:xfrm>
          <a:prstGeom prst="rect">
            <a:avLst/>
          </a:prstGeom>
          <a:noFill/>
        </p:spPr>
      </p:pic>
      <p:sp>
        <p:nvSpPr>
          <p:cNvPr id="45064" name="Text Box 8"/>
          <p:cNvSpPr txBox="1">
            <a:spLocks noChangeArrowheads="1"/>
          </p:cNvSpPr>
          <p:nvPr/>
        </p:nvSpPr>
        <p:spPr bwMode="auto">
          <a:xfrm>
            <a:off x="6172200" y="3429000"/>
            <a:ext cx="2286000" cy="1477328"/>
          </a:xfrm>
          <a:prstGeom prst="rect">
            <a:avLst/>
          </a:prstGeom>
          <a:noFill/>
          <a:ln w="9525">
            <a:noFill/>
            <a:miter lim="800000"/>
            <a:headEnd/>
            <a:tailEnd/>
          </a:ln>
          <a:effectLst/>
        </p:spPr>
        <p:txBody>
          <a:bodyPr>
            <a:spAutoFit/>
          </a:bodyPr>
          <a:lstStyle/>
          <a:p>
            <a:pPr>
              <a:spcBef>
                <a:spcPct val="50000"/>
              </a:spcBef>
            </a:pPr>
            <a:r>
              <a:rPr lang="en-US" dirty="0"/>
              <a:t>The Berbers still live in North Africa. This picture, taken in 1893, shows a Berber group.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5064"/>
                                        </p:tgtEl>
                                        <p:attrNameLst>
                                          <p:attrName>style.visibility</p:attrName>
                                        </p:attrNameLst>
                                      </p:cBhvr>
                                      <p:to>
                                        <p:strVal val="visible"/>
                                      </p:to>
                                    </p:set>
                                    <p:animEffect transition="in" filter="circle(in)">
                                      <p:cBhvr>
                                        <p:cTn id="7" dur="2000"/>
                                        <p:tgtEl>
                                          <p:spTgt spid="45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8" name="Picture 6" descr="Camel%20471069"/>
          <p:cNvPicPr>
            <a:picLocks noChangeAspect="1" noChangeArrowheads="1"/>
          </p:cNvPicPr>
          <p:nvPr/>
        </p:nvPicPr>
        <p:blipFill>
          <a:blip r:embed="rId2" cstate="print">
            <a:clrChange>
              <a:clrFrom>
                <a:srgbClr val="28528C"/>
              </a:clrFrom>
              <a:clrTo>
                <a:srgbClr val="28528C">
                  <a:alpha val="0"/>
                </a:srgbClr>
              </a:clrTo>
            </a:clrChange>
          </a:blip>
          <a:srcRect l="6332" t="11267" r="11345" b="8450"/>
          <a:stretch>
            <a:fillRect/>
          </a:stretch>
        </p:blipFill>
        <p:spPr bwMode="auto">
          <a:xfrm>
            <a:off x="4724400" y="381000"/>
            <a:ext cx="2971800" cy="4343400"/>
          </a:xfrm>
          <a:prstGeom prst="rect">
            <a:avLst/>
          </a:prstGeom>
          <a:noFill/>
        </p:spPr>
      </p:pic>
      <p:sp>
        <p:nvSpPr>
          <p:cNvPr id="44036" name="WordArt 4"/>
          <p:cNvSpPr>
            <a:spLocks noChangeArrowheads="1" noChangeShapeType="1" noTextEdit="1"/>
          </p:cNvSpPr>
          <p:nvPr/>
        </p:nvSpPr>
        <p:spPr bwMode="auto">
          <a:xfrm>
            <a:off x="1752600" y="1828800"/>
            <a:ext cx="5562600" cy="3352800"/>
          </a:xfrm>
          <a:prstGeom prst="rect">
            <a:avLst/>
          </a:prstGeom>
        </p:spPr>
        <p:txBody>
          <a:bodyPr wrap="none" fromWordArt="1">
            <a:prstTxWarp prst="textFadeUp">
              <a:avLst>
                <a:gd name="adj" fmla="val 9991"/>
              </a:avLst>
            </a:prstTxWarp>
          </a:bodyPr>
          <a:lstStyle/>
          <a:p>
            <a:pPr algn="ctr"/>
            <a:r>
              <a:rPr lang="en-US" sz="4800" kern="10" dirty="0" smtClean="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Songhai</a:t>
            </a:r>
            <a:endParaRPr lang="en-US" sz="4800" kern="10" dirty="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5" descr="King Sunni Ali Ber"/>
          <p:cNvPicPr>
            <a:picLocks noChangeAspect="1" noChangeArrowheads="1"/>
          </p:cNvPicPr>
          <p:nvPr/>
        </p:nvPicPr>
        <p:blipFill>
          <a:blip r:embed="rId2" cstate="print"/>
          <a:srcRect t="3746" b="8232"/>
          <a:stretch>
            <a:fillRect/>
          </a:stretch>
        </p:blipFill>
        <p:spPr bwMode="auto">
          <a:xfrm>
            <a:off x="609600" y="457200"/>
            <a:ext cx="6781800" cy="3581400"/>
          </a:xfrm>
          <a:prstGeom prst="rect">
            <a:avLst/>
          </a:prstGeom>
          <a:noFill/>
        </p:spPr>
      </p:pic>
      <p:sp>
        <p:nvSpPr>
          <p:cNvPr id="54278" name="Text Box 6"/>
          <p:cNvSpPr txBox="1">
            <a:spLocks noChangeArrowheads="1"/>
          </p:cNvSpPr>
          <p:nvPr/>
        </p:nvSpPr>
        <p:spPr bwMode="auto">
          <a:xfrm>
            <a:off x="457200" y="4191000"/>
            <a:ext cx="8305800" cy="1754326"/>
          </a:xfrm>
          <a:prstGeom prst="rect">
            <a:avLst/>
          </a:prstGeom>
          <a:noFill/>
          <a:ln w="9525">
            <a:noFill/>
            <a:miter lim="800000"/>
            <a:headEnd/>
            <a:tailEnd/>
          </a:ln>
          <a:effectLst/>
        </p:spPr>
        <p:txBody>
          <a:bodyPr>
            <a:spAutoFit/>
          </a:bodyPr>
          <a:lstStyle/>
          <a:p>
            <a:pPr>
              <a:spcBef>
                <a:spcPct val="50000"/>
              </a:spcBef>
            </a:pPr>
            <a:r>
              <a:rPr lang="en-US" sz="2400" dirty="0" smtClean="0"/>
              <a:t>Sunni </a:t>
            </a:r>
            <a:r>
              <a:rPr lang="en-US" sz="2400" dirty="0"/>
              <a:t>Ali saw that the kingdom of Mali was weakening and he led his soldiers to conquer the area. </a:t>
            </a:r>
            <a:endParaRPr lang="en-US" sz="2400" dirty="0" smtClean="0"/>
          </a:p>
          <a:p>
            <a:pPr>
              <a:spcBef>
                <a:spcPct val="50000"/>
              </a:spcBef>
            </a:pPr>
            <a:r>
              <a:rPr lang="en-US" sz="2400" dirty="0" smtClean="0"/>
              <a:t>He </a:t>
            </a:r>
            <a:r>
              <a:rPr lang="en-US" sz="2400" dirty="0"/>
              <a:t>began the kingdom of </a:t>
            </a:r>
            <a:r>
              <a:rPr lang="en-US" sz="2400" dirty="0" smtClean="0"/>
              <a:t>Songhai. </a:t>
            </a:r>
            <a:r>
              <a:rPr lang="en-US" sz="2400" dirty="0"/>
              <a:t>He also set up a complex government to rule all the lands he had conquered.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Text Box 4"/>
          <p:cNvSpPr txBox="1">
            <a:spLocks noChangeArrowheads="1"/>
          </p:cNvSpPr>
          <p:nvPr/>
        </p:nvSpPr>
        <p:spPr bwMode="auto">
          <a:xfrm>
            <a:off x="228600" y="533400"/>
            <a:ext cx="3962400" cy="4893647"/>
          </a:xfrm>
          <a:prstGeom prst="rect">
            <a:avLst/>
          </a:prstGeom>
          <a:noFill/>
          <a:ln w="9525">
            <a:noFill/>
            <a:miter lim="800000"/>
            <a:headEnd/>
            <a:tailEnd/>
          </a:ln>
          <a:effectLst/>
        </p:spPr>
        <p:txBody>
          <a:bodyPr>
            <a:spAutoFit/>
          </a:bodyPr>
          <a:lstStyle/>
          <a:p>
            <a:pPr>
              <a:spcBef>
                <a:spcPct val="50000"/>
              </a:spcBef>
            </a:pPr>
            <a:r>
              <a:rPr lang="en-US" sz="2400" dirty="0"/>
              <a:t>Sunni Ali died in 1492 CE. </a:t>
            </a:r>
            <a:endParaRPr lang="en-US" sz="2400" dirty="0" smtClean="0"/>
          </a:p>
          <a:p>
            <a:pPr>
              <a:spcBef>
                <a:spcPct val="50000"/>
              </a:spcBef>
            </a:pPr>
            <a:r>
              <a:rPr lang="en-US" sz="2400" dirty="0" smtClean="0"/>
              <a:t>His </a:t>
            </a:r>
            <a:r>
              <a:rPr lang="en-US" sz="2400" dirty="0"/>
              <a:t>son took over the rule of </a:t>
            </a:r>
            <a:r>
              <a:rPr lang="en-US" sz="2400" dirty="0" smtClean="0"/>
              <a:t>Songhai </a:t>
            </a:r>
            <a:r>
              <a:rPr lang="en-US" sz="2400" dirty="0"/>
              <a:t>but he did not accept Islam as a religion. </a:t>
            </a:r>
            <a:endParaRPr lang="en-US" sz="2400" dirty="0" smtClean="0"/>
          </a:p>
          <a:p>
            <a:pPr>
              <a:spcBef>
                <a:spcPct val="50000"/>
              </a:spcBef>
            </a:pPr>
            <a:r>
              <a:rPr lang="en-US" sz="2400" dirty="0" smtClean="0"/>
              <a:t>One </a:t>
            </a:r>
            <a:r>
              <a:rPr lang="en-US" sz="2400" dirty="0"/>
              <a:t>of Sunni Ali’s generals, named Muhammad </a:t>
            </a:r>
            <a:r>
              <a:rPr lang="en-US" sz="2400" dirty="0" err="1"/>
              <a:t>Ture</a:t>
            </a:r>
            <a:r>
              <a:rPr lang="en-US" sz="2400" dirty="0"/>
              <a:t>, overthrew the new king and made himself king of </a:t>
            </a:r>
            <a:r>
              <a:rPr lang="en-US" sz="2400" dirty="0" smtClean="0"/>
              <a:t>Songhai. </a:t>
            </a:r>
            <a:r>
              <a:rPr lang="en-US" sz="2400" dirty="0" err="1"/>
              <a:t>Ture</a:t>
            </a:r>
            <a:r>
              <a:rPr lang="en-US" sz="2400" dirty="0"/>
              <a:t> was a follower of Islam (Muslim) and so he made Islam the religion of his kingdom.</a:t>
            </a:r>
          </a:p>
        </p:txBody>
      </p:sp>
      <p:sp>
        <p:nvSpPr>
          <p:cNvPr id="57353" name="Text Box 9"/>
          <p:cNvSpPr txBox="1">
            <a:spLocks noChangeArrowheads="1"/>
          </p:cNvSpPr>
          <p:nvPr/>
        </p:nvSpPr>
        <p:spPr bwMode="auto">
          <a:xfrm>
            <a:off x="4876800" y="762000"/>
            <a:ext cx="3581400" cy="923330"/>
          </a:xfrm>
          <a:prstGeom prst="rect">
            <a:avLst/>
          </a:prstGeom>
          <a:noFill/>
          <a:ln w="9525">
            <a:noFill/>
            <a:miter lim="800000"/>
            <a:headEnd/>
            <a:tailEnd/>
          </a:ln>
          <a:effectLst/>
        </p:spPr>
        <p:txBody>
          <a:bodyPr>
            <a:spAutoFit/>
          </a:bodyPr>
          <a:lstStyle/>
          <a:p>
            <a:pPr algn="ctr">
              <a:spcBef>
                <a:spcPct val="50000"/>
              </a:spcBef>
            </a:pPr>
            <a:r>
              <a:rPr lang="en-US" dirty="0">
                <a:latin typeface="Comic Sans MS" pitchFamily="66" charset="0"/>
              </a:rPr>
              <a:t>This is a photo of a </a:t>
            </a:r>
            <a:r>
              <a:rPr lang="en-US" dirty="0" smtClean="0">
                <a:latin typeface="Comic Sans MS" pitchFamily="66" charset="0"/>
              </a:rPr>
              <a:t>mosque in </a:t>
            </a:r>
            <a:r>
              <a:rPr lang="en-US" dirty="0">
                <a:latin typeface="Comic Sans MS" pitchFamily="66" charset="0"/>
              </a:rPr>
              <a:t>western Africa. Many mosques were built of local materials.</a:t>
            </a:r>
          </a:p>
        </p:txBody>
      </p:sp>
      <p:pic>
        <p:nvPicPr>
          <p:cNvPr id="57355" name="Picture 11" descr="_larabanga1"/>
          <p:cNvPicPr>
            <a:picLocks noChangeAspect="1" noChangeArrowheads="1"/>
          </p:cNvPicPr>
          <p:nvPr/>
        </p:nvPicPr>
        <p:blipFill>
          <a:blip r:embed="rId2" cstate="print"/>
          <a:srcRect/>
          <a:stretch>
            <a:fillRect/>
          </a:stretch>
        </p:blipFill>
        <p:spPr bwMode="auto">
          <a:xfrm>
            <a:off x="4572000" y="2667000"/>
            <a:ext cx="3962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353">
                                            <p:txEl>
                                              <p:pRg st="0" end="0"/>
                                            </p:txEl>
                                          </p:spTgt>
                                        </p:tgtEl>
                                        <p:attrNameLst>
                                          <p:attrName>style.visibility</p:attrName>
                                        </p:attrNameLst>
                                      </p:cBhvr>
                                      <p:to>
                                        <p:strVal val="visible"/>
                                      </p:to>
                                    </p:set>
                                    <p:animEffect transition="in" filter="dissolve">
                                      <p:cBhvr>
                                        <p:cTn id="7" dur="3000"/>
                                        <p:tgtEl>
                                          <p:spTgt spid="573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Mosques</a:t>
            </a:r>
            <a:endParaRPr lang="en-US" dirty="0"/>
          </a:p>
        </p:txBody>
      </p:sp>
      <p:sp>
        <p:nvSpPr>
          <p:cNvPr id="3" name="Content Placeholder 2"/>
          <p:cNvSpPr>
            <a:spLocks noGrp="1"/>
          </p:cNvSpPr>
          <p:nvPr>
            <p:ph idx="1"/>
          </p:nvPr>
        </p:nvSpPr>
        <p:spPr>
          <a:xfrm>
            <a:off x="5029200" y="304800"/>
            <a:ext cx="2286000" cy="762000"/>
          </a:xfrm>
        </p:spPr>
        <p:txBody>
          <a:bodyPr>
            <a:normAutofit fontScale="85000" lnSpcReduction="20000"/>
          </a:bodyPr>
          <a:lstStyle/>
          <a:p>
            <a:r>
              <a:rPr lang="en-US" dirty="0" err="1" smtClean="0"/>
              <a:t>Bobo</a:t>
            </a:r>
            <a:r>
              <a:rPr lang="en-US" dirty="0" smtClean="0"/>
              <a:t> </a:t>
            </a:r>
            <a:r>
              <a:rPr lang="en-US" dirty="0" err="1" smtClean="0"/>
              <a:t>Dioulasso</a:t>
            </a:r>
            <a:endParaRPr lang="en-US" dirty="0"/>
          </a:p>
        </p:txBody>
      </p:sp>
      <p:pic>
        <p:nvPicPr>
          <p:cNvPr id="1026" name="Picture 2" descr="http://cache2.allpostersimages.com/p/LRG/21/2161/C4ECD00Z/posters/poole-david-larabanga-mosque-reputedly-the-oldest-building-in-ghana-ghana-west-africa-africa.jpg"/>
          <p:cNvPicPr>
            <a:picLocks noChangeAspect="1" noChangeArrowheads="1"/>
          </p:cNvPicPr>
          <p:nvPr/>
        </p:nvPicPr>
        <p:blipFill>
          <a:blip r:embed="rId2" cstate="print"/>
          <a:srcRect/>
          <a:stretch>
            <a:fillRect/>
          </a:stretch>
        </p:blipFill>
        <p:spPr bwMode="auto">
          <a:xfrm>
            <a:off x="0" y="1447800"/>
            <a:ext cx="3810000" cy="2857500"/>
          </a:xfrm>
          <a:prstGeom prst="rect">
            <a:avLst/>
          </a:prstGeom>
          <a:noFill/>
        </p:spPr>
      </p:pic>
      <p:pic>
        <p:nvPicPr>
          <p:cNvPr id="1028" name="Picture 4" descr="http://s3.amazonaws.com/readers/2010/09/25/old-mosque-on-bpubolou-in-west-africa_1.jpg"/>
          <p:cNvPicPr>
            <a:picLocks noChangeAspect="1" noChangeArrowheads="1"/>
          </p:cNvPicPr>
          <p:nvPr/>
        </p:nvPicPr>
        <p:blipFill>
          <a:blip r:embed="rId3" cstate="print"/>
          <a:srcRect/>
          <a:stretch>
            <a:fillRect/>
          </a:stretch>
        </p:blipFill>
        <p:spPr bwMode="auto">
          <a:xfrm>
            <a:off x="4191000" y="990600"/>
            <a:ext cx="4762500" cy="3181350"/>
          </a:xfrm>
          <a:prstGeom prst="rect">
            <a:avLst/>
          </a:prstGeom>
          <a:noFill/>
        </p:spPr>
      </p:pic>
      <p:pic>
        <p:nvPicPr>
          <p:cNvPr id="1030" name="Picture 6" descr="http://cache2.artprintimages.com/p/LRG/38/3838/IFIYF00Z/art-print/pate-jenny-djinguereber-mosque-timbuktu-unesco-world-heritage-site-mali-west-africa-africa.jpg"/>
          <p:cNvPicPr>
            <a:picLocks noChangeAspect="1" noChangeArrowheads="1"/>
          </p:cNvPicPr>
          <p:nvPr/>
        </p:nvPicPr>
        <p:blipFill>
          <a:blip r:embed="rId4" cstate="print"/>
          <a:srcRect/>
          <a:stretch>
            <a:fillRect/>
          </a:stretch>
        </p:blipFill>
        <p:spPr bwMode="auto">
          <a:xfrm>
            <a:off x="0" y="4514850"/>
            <a:ext cx="3124200" cy="2343150"/>
          </a:xfrm>
          <a:prstGeom prst="rect">
            <a:avLst/>
          </a:prstGeom>
          <a:noFill/>
        </p:spPr>
      </p:pic>
      <p:pic>
        <p:nvPicPr>
          <p:cNvPr id="1032" name="Picture 8" descr="http://images.travelpod.com/users/goldielocks/1.1293363260.larabanga-mosque-the-oldest-in-west-africa.jpg"/>
          <p:cNvPicPr>
            <a:picLocks noChangeAspect="1" noChangeArrowheads="1"/>
          </p:cNvPicPr>
          <p:nvPr/>
        </p:nvPicPr>
        <p:blipFill>
          <a:blip r:embed="rId5" cstate="print"/>
          <a:srcRect/>
          <a:stretch>
            <a:fillRect/>
          </a:stretch>
        </p:blipFill>
        <p:spPr bwMode="auto">
          <a:xfrm>
            <a:off x="3200400" y="4526314"/>
            <a:ext cx="3105150" cy="2331686"/>
          </a:xfrm>
          <a:prstGeom prst="rect">
            <a:avLst/>
          </a:prstGeom>
          <a:noFill/>
        </p:spPr>
      </p:pic>
      <p:pic>
        <p:nvPicPr>
          <p:cNvPr id="1034" name="Picture 10" descr="http://africatraveldestinations.net/wp-content/uploads/2008/06/609mosque.jpg"/>
          <p:cNvPicPr>
            <a:picLocks noChangeAspect="1" noChangeArrowheads="1"/>
          </p:cNvPicPr>
          <p:nvPr/>
        </p:nvPicPr>
        <p:blipFill>
          <a:blip r:embed="rId6" cstate="print"/>
          <a:srcRect/>
          <a:stretch>
            <a:fillRect/>
          </a:stretch>
        </p:blipFill>
        <p:spPr bwMode="auto">
          <a:xfrm>
            <a:off x="6400801" y="4572000"/>
            <a:ext cx="2743200" cy="2057400"/>
          </a:xfrm>
          <a:prstGeom prst="rect">
            <a:avLst/>
          </a:prstGeom>
          <a:noFill/>
        </p:spPr>
      </p:pic>
      <p:pic>
        <p:nvPicPr>
          <p:cNvPr id="1036" name="Picture 12" descr="http://images.travbuddy.com/1074366_12059522755760.jpg"/>
          <p:cNvPicPr>
            <a:picLocks noChangeAspect="1" noChangeArrowheads="1"/>
          </p:cNvPicPr>
          <p:nvPr/>
        </p:nvPicPr>
        <p:blipFill>
          <a:blip r:embed="rId7" cstate="print"/>
          <a:srcRect/>
          <a:stretch>
            <a:fillRect/>
          </a:stretch>
        </p:blipFill>
        <p:spPr bwMode="auto">
          <a:xfrm>
            <a:off x="0" y="4495800"/>
            <a:ext cx="3149600" cy="236220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4"/>
          <p:cNvSpPr txBox="1">
            <a:spLocks noChangeArrowheads="1"/>
          </p:cNvSpPr>
          <p:nvPr/>
        </p:nvSpPr>
        <p:spPr bwMode="auto">
          <a:xfrm>
            <a:off x="4800600" y="685800"/>
            <a:ext cx="4114800" cy="5816977"/>
          </a:xfrm>
          <a:prstGeom prst="rect">
            <a:avLst/>
          </a:prstGeom>
          <a:noFill/>
          <a:ln w="9525">
            <a:noFill/>
            <a:miter lim="800000"/>
            <a:headEnd/>
            <a:tailEnd/>
          </a:ln>
          <a:effectLst/>
        </p:spPr>
        <p:txBody>
          <a:bodyPr wrap="square">
            <a:spAutoFit/>
          </a:bodyPr>
          <a:lstStyle/>
          <a:p>
            <a:pPr>
              <a:spcBef>
                <a:spcPct val="50000"/>
              </a:spcBef>
            </a:pPr>
            <a:r>
              <a:rPr lang="en-US" sz="2400" dirty="0" smtClean="0"/>
              <a:t>Songhai </a:t>
            </a:r>
            <a:r>
              <a:rPr lang="en-US" sz="2400" dirty="0"/>
              <a:t>remained a rich and strong kingdom under Muhammad </a:t>
            </a:r>
            <a:r>
              <a:rPr lang="en-US" sz="2400" dirty="0" err="1"/>
              <a:t>Ture’s</a:t>
            </a:r>
            <a:r>
              <a:rPr lang="en-US" sz="2400" dirty="0"/>
              <a:t> rule. It had a complex government centered in the city of </a:t>
            </a:r>
            <a:r>
              <a:rPr lang="en-US" sz="2400" dirty="0" err="1"/>
              <a:t>Gao</a:t>
            </a:r>
            <a:r>
              <a:rPr lang="en-US" sz="2400" dirty="0"/>
              <a:t>, and great centers of learning. But later rulers were not as powerful. </a:t>
            </a:r>
            <a:endParaRPr lang="en-US" sz="2400" dirty="0" smtClean="0"/>
          </a:p>
          <a:p>
            <a:pPr>
              <a:spcBef>
                <a:spcPct val="50000"/>
              </a:spcBef>
            </a:pPr>
            <a:r>
              <a:rPr lang="en-US" sz="2400" dirty="0" smtClean="0"/>
              <a:t>In </a:t>
            </a:r>
            <a:r>
              <a:rPr lang="en-US" sz="2400" dirty="0"/>
              <a:t>the late 1500s, Morocco invaded </a:t>
            </a:r>
            <a:r>
              <a:rPr lang="en-US" sz="2400" dirty="0" smtClean="0"/>
              <a:t>Songhai </a:t>
            </a:r>
            <a:r>
              <a:rPr lang="en-US" sz="2400" dirty="0"/>
              <a:t>to take its rich trade routes. Moroccans had a new weapon, the gun, and the army of </a:t>
            </a:r>
            <a:r>
              <a:rPr lang="en-US" sz="2400" dirty="0" smtClean="0"/>
              <a:t>Songhai </a:t>
            </a:r>
            <a:r>
              <a:rPr lang="en-US" sz="2400" dirty="0"/>
              <a:t>did not. This led to the fall of </a:t>
            </a:r>
            <a:r>
              <a:rPr lang="en-US" sz="2400" dirty="0" smtClean="0"/>
              <a:t>Songhai.</a:t>
            </a:r>
            <a:endParaRPr lang="en-US" sz="2400" dirty="0"/>
          </a:p>
        </p:txBody>
      </p:sp>
      <p:pic>
        <p:nvPicPr>
          <p:cNvPr id="58375" name="Picture 7" descr="timbuktu">
            <a:hlinkClick r:id="rId2"/>
          </p:cNvPr>
          <p:cNvPicPr>
            <a:picLocks noChangeAspect="1" noChangeArrowheads="1"/>
          </p:cNvPicPr>
          <p:nvPr/>
        </p:nvPicPr>
        <p:blipFill>
          <a:blip r:embed="rId3" cstate="print"/>
          <a:srcRect/>
          <a:stretch>
            <a:fillRect/>
          </a:stretch>
        </p:blipFill>
        <p:spPr bwMode="auto">
          <a:xfrm>
            <a:off x="228600" y="1447800"/>
            <a:ext cx="4419600" cy="34051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8372"/>
                                        </p:tgtEl>
                                        <p:attrNameLst>
                                          <p:attrName>style.visibility</p:attrName>
                                        </p:attrNameLst>
                                      </p:cBhvr>
                                      <p:to>
                                        <p:strVal val="visible"/>
                                      </p:to>
                                    </p:set>
                                    <p:animEffect transition="in" filter="blinds(horizontal)">
                                      <p:cBhvr>
                                        <p:cTn id="7" dur="3000"/>
                                        <p:tgtEl>
                                          <p:spTgt spid="58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Main Rivers</a:t>
            </a:r>
            <a:endParaRPr lang="en-US" dirty="0"/>
          </a:p>
        </p:txBody>
      </p:sp>
      <p:sp>
        <p:nvSpPr>
          <p:cNvPr id="3" name="Content Placeholder 2"/>
          <p:cNvSpPr>
            <a:spLocks noGrp="1"/>
          </p:cNvSpPr>
          <p:nvPr>
            <p:ph idx="1"/>
          </p:nvPr>
        </p:nvSpPr>
        <p:spPr/>
        <p:txBody>
          <a:bodyPr/>
          <a:lstStyle/>
          <a:p>
            <a:r>
              <a:rPr lang="en-US" dirty="0" smtClean="0"/>
              <a:t>Senegal River</a:t>
            </a:r>
          </a:p>
          <a:p>
            <a:r>
              <a:rPr lang="en-US" dirty="0" smtClean="0"/>
              <a:t>Niger River (longest)</a:t>
            </a:r>
          </a:p>
          <a:p>
            <a:pPr lvl="1"/>
            <a:r>
              <a:rPr lang="en-US" dirty="0" smtClean="0"/>
              <a:t>10 countries</a:t>
            </a:r>
          </a:p>
          <a:p>
            <a:pPr lvl="1"/>
            <a:r>
              <a:rPr lang="en-US" dirty="0" smtClean="0"/>
              <a:t>7.5% </a:t>
            </a:r>
          </a:p>
          <a:p>
            <a:r>
              <a:rPr lang="en-US" dirty="0" smtClean="0"/>
              <a:t>Volta River</a:t>
            </a:r>
          </a:p>
          <a:p>
            <a:r>
              <a:rPr lang="en-US" dirty="0" smtClean="0"/>
              <a:t>Benue River</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Moroccans</a:t>
            </a:r>
            <a:endParaRPr lang="en-US" dirty="0"/>
          </a:p>
        </p:txBody>
      </p:sp>
      <p:sp>
        <p:nvSpPr>
          <p:cNvPr id="3" name="Content Placeholder 2"/>
          <p:cNvSpPr>
            <a:spLocks noGrp="1"/>
          </p:cNvSpPr>
          <p:nvPr>
            <p:ph idx="1"/>
          </p:nvPr>
        </p:nvSpPr>
        <p:spPr>
          <a:xfrm>
            <a:off x="457200" y="1600200"/>
            <a:ext cx="8229600" cy="4525963"/>
          </a:xfrm>
        </p:spPr>
        <p:txBody>
          <a:bodyPr/>
          <a:lstStyle/>
          <a:p>
            <a:r>
              <a:rPr lang="en-US" dirty="0" smtClean="0"/>
              <a:t>Sunni Ali </a:t>
            </a:r>
          </a:p>
          <a:p>
            <a:r>
              <a:rPr lang="en-US" dirty="0" err="1" smtClean="0"/>
              <a:t>Askia</a:t>
            </a:r>
            <a:r>
              <a:rPr lang="en-US" dirty="0" smtClean="0"/>
              <a:t> </a:t>
            </a:r>
            <a:r>
              <a:rPr lang="en-US" dirty="0" err="1" smtClean="0"/>
              <a:t>Muhammed</a:t>
            </a:r>
            <a:r>
              <a:rPr lang="en-US" dirty="0" smtClean="0"/>
              <a:t> continued spread of Islam</a:t>
            </a:r>
          </a:p>
          <a:p>
            <a:r>
              <a:rPr lang="en-US" dirty="0" err="1" smtClean="0"/>
              <a:t>Judar</a:t>
            </a:r>
            <a:r>
              <a:rPr lang="en-US" dirty="0" smtClean="0"/>
              <a:t> Pasha – led Moroccans to victory</a:t>
            </a:r>
          </a:p>
          <a:p>
            <a:r>
              <a:rPr lang="en-US" dirty="0" smtClean="0"/>
              <a:t>Guns, Germs, and Religion</a:t>
            </a:r>
          </a:p>
          <a:p>
            <a:pPr lvl="1"/>
            <a:r>
              <a:rPr lang="en-US" dirty="0" smtClean="0"/>
              <a:t>Guns</a:t>
            </a:r>
          </a:p>
          <a:p>
            <a:pPr lvl="1"/>
            <a:r>
              <a:rPr lang="en-US" dirty="0" smtClean="0"/>
              <a:t>Malaria</a:t>
            </a:r>
          </a:p>
          <a:p>
            <a:pPr lvl="1"/>
            <a:r>
              <a:rPr lang="en-US" dirty="0" smtClean="0"/>
              <a:t>Islam</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3" name="Picture 5" descr="Catal_AtlasAfrica"/>
          <p:cNvPicPr>
            <a:picLocks noChangeAspect="1" noChangeArrowheads="1"/>
          </p:cNvPicPr>
          <p:nvPr/>
        </p:nvPicPr>
        <p:blipFill>
          <a:blip r:embed="rId2" cstate="print"/>
          <a:srcRect r="16092"/>
          <a:stretch>
            <a:fillRect/>
          </a:stretch>
        </p:blipFill>
        <p:spPr bwMode="auto">
          <a:xfrm>
            <a:off x="457200" y="609600"/>
            <a:ext cx="5562600" cy="5364163"/>
          </a:xfrm>
          <a:prstGeom prst="rect">
            <a:avLst/>
          </a:prstGeom>
          <a:noFill/>
        </p:spPr>
      </p:pic>
      <p:sp>
        <p:nvSpPr>
          <p:cNvPr id="53255" name="Text Box 7"/>
          <p:cNvSpPr txBox="1">
            <a:spLocks noChangeArrowheads="1"/>
          </p:cNvSpPr>
          <p:nvPr/>
        </p:nvSpPr>
        <p:spPr bwMode="auto">
          <a:xfrm>
            <a:off x="6248400" y="381000"/>
            <a:ext cx="2895600" cy="5078313"/>
          </a:xfrm>
          <a:prstGeom prst="rect">
            <a:avLst/>
          </a:prstGeom>
          <a:noFill/>
          <a:ln w="9525">
            <a:noFill/>
            <a:miter lim="800000"/>
            <a:headEnd/>
            <a:tailEnd/>
          </a:ln>
          <a:effectLst/>
        </p:spPr>
        <p:txBody>
          <a:bodyPr wrap="square">
            <a:spAutoFit/>
          </a:bodyPr>
          <a:lstStyle/>
          <a:p>
            <a:pPr>
              <a:spcBef>
                <a:spcPct val="50000"/>
              </a:spcBef>
            </a:pPr>
            <a:r>
              <a:rPr lang="en-US" sz="2400" dirty="0"/>
              <a:t>This map was created in 1375. The same trade routes were used by the merchants of the </a:t>
            </a:r>
            <a:r>
              <a:rPr lang="en-US" sz="2400" dirty="0" smtClean="0"/>
              <a:t>Songhai </a:t>
            </a:r>
            <a:r>
              <a:rPr lang="en-US" sz="2400" dirty="0"/>
              <a:t>kingdom. </a:t>
            </a:r>
            <a:endParaRPr lang="en-US" sz="2400" dirty="0" smtClean="0"/>
          </a:p>
          <a:p>
            <a:pPr>
              <a:spcBef>
                <a:spcPct val="50000"/>
              </a:spcBef>
            </a:pPr>
            <a:r>
              <a:rPr lang="en-US" sz="2400" dirty="0" smtClean="0"/>
              <a:t>What </a:t>
            </a:r>
            <a:r>
              <a:rPr lang="en-US" sz="2400" dirty="0"/>
              <a:t>kinds of pictures do you see on the map and why do you think the mapmaker put them there?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23" name="Picture 27" descr="http://jeff-lab.queensu.ca/stat/sas/sasman/sashtml/gref/images/01329359.gif"/>
          <p:cNvPicPr>
            <a:picLocks noChangeAspect="1" noChangeArrowheads="1"/>
          </p:cNvPicPr>
          <p:nvPr/>
        </p:nvPicPr>
        <p:blipFill>
          <a:blip r:embed="rId2" r:link="rId3" cstate="print"/>
          <a:srcRect l="18567" t="11191" r="18356" b="4123"/>
          <a:stretch>
            <a:fillRect/>
          </a:stretch>
        </p:blipFill>
        <p:spPr bwMode="auto">
          <a:xfrm>
            <a:off x="3276600" y="696913"/>
            <a:ext cx="5189538" cy="4981575"/>
          </a:xfrm>
          <a:prstGeom prst="rect">
            <a:avLst/>
          </a:prstGeom>
          <a:solidFill>
            <a:schemeClr val="bg1"/>
          </a:solidFill>
          <a:ln w="9525">
            <a:noFill/>
            <a:miter lim="800000"/>
            <a:headEnd/>
            <a:tailEnd/>
          </a:ln>
        </p:spPr>
      </p:pic>
      <p:sp>
        <p:nvSpPr>
          <p:cNvPr id="55302" name="Text Box 6"/>
          <p:cNvSpPr txBox="1">
            <a:spLocks noChangeArrowheads="1"/>
          </p:cNvSpPr>
          <p:nvPr/>
        </p:nvSpPr>
        <p:spPr bwMode="auto">
          <a:xfrm>
            <a:off x="457200" y="304800"/>
            <a:ext cx="1600200" cy="2308324"/>
          </a:xfrm>
          <a:prstGeom prst="rect">
            <a:avLst/>
          </a:prstGeom>
          <a:noFill/>
          <a:ln w="9525">
            <a:noFill/>
            <a:miter lim="800000"/>
            <a:headEnd/>
            <a:tailEnd/>
          </a:ln>
          <a:effectLst/>
        </p:spPr>
        <p:txBody>
          <a:bodyPr>
            <a:spAutoFit/>
          </a:bodyPr>
          <a:lstStyle/>
          <a:p>
            <a:pPr>
              <a:spcBef>
                <a:spcPct val="50000"/>
              </a:spcBef>
            </a:pPr>
            <a:r>
              <a:rPr lang="en-US" dirty="0">
                <a:latin typeface="Comic Sans MS" pitchFamily="66" charset="0"/>
              </a:rPr>
              <a:t>All three kingdoms of West Africa relied on trade for their strength and wealth. </a:t>
            </a:r>
          </a:p>
        </p:txBody>
      </p:sp>
      <p:pic>
        <p:nvPicPr>
          <p:cNvPr id="55304" name="Picture 8" descr="http://jeff-lab.queensu.ca/stat/sas/sasman/sashtml/gref/images/01329359.gif"/>
          <p:cNvPicPr>
            <a:picLocks noChangeAspect="1" noChangeArrowheads="1"/>
          </p:cNvPicPr>
          <p:nvPr/>
        </p:nvPicPr>
        <p:blipFill>
          <a:blip r:embed="rId2" r:link="rId3" cstate="print">
            <a:clrChange>
              <a:clrFrom>
                <a:srgbClr val="E9CC92"/>
              </a:clrFrom>
              <a:clrTo>
                <a:srgbClr val="E9CC92">
                  <a:alpha val="0"/>
                </a:srgbClr>
              </a:clrTo>
            </a:clrChange>
          </a:blip>
          <a:srcRect l="18567" t="11191" r="18356" b="3995"/>
          <a:stretch>
            <a:fillRect/>
          </a:stretch>
        </p:blipFill>
        <p:spPr bwMode="auto">
          <a:xfrm>
            <a:off x="2209800" y="228600"/>
            <a:ext cx="5829300" cy="5605463"/>
          </a:xfrm>
          <a:prstGeom prst="rect">
            <a:avLst/>
          </a:prstGeom>
          <a:noFill/>
          <a:ln w="9525">
            <a:noFill/>
            <a:miter lim="800000"/>
            <a:headEnd/>
            <a:tailEnd/>
          </a:ln>
        </p:spPr>
      </p:pic>
      <p:sp>
        <p:nvSpPr>
          <p:cNvPr id="55305" name="Line 9"/>
          <p:cNvSpPr>
            <a:spLocks noChangeShapeType="1"/>
          </p:cNvSpPr>
          <p:nvPr/>
        </p:nvSpPr>
        <p:spPr bwMode="auto">
          <a:xfrm flipV="1">
            <a:off x="3657600" y="2171700"/>
            <a:ext cx="571500" cy="342900"/>
          </a:xfrm>
          <a:prstGeom prst="line">
            <a:avLst/>
          </a:prstGeom>
          <a:noFill/>
          <a:ln w="9525">
            <a:solidFill>
              <a:srgbClr val="FF0000"/>
            </a:solidFill>
            <a:round/>
            <a:headEnd/>
            <a:tailEnd type="triangle" w="med" len="med"/>
          </a:ln>
        </p:spPr>
        <p:txBody>
          <a:bodyPr/>
          <a:lstStyle/>
          <a:p>
            <a:endParaRPr lang="en-US"/>
          </a:p>
        </p:txBody>
      </p:sp>
      <p:sp>
        <p:nvSpPr>
          <p:cNvPr id="55306" name="Text Box 10"/>
          <p:cNvSpPr txBox="1">
            <a:spLocks noChangeArrowheads="1"/>
          </p:cNvSpPr>
          <p:nvPr/>
        </p:nvSpPr>
        <p:spPr bwMode="auto">
          <a:xfrm>
            <a:off x="3886200" y="1943100"/>
            <a:ext cx="800100" cy="228600"/>
          </a:xfrm>
          <a:prstGeom prst="rect">
            <a:avLst/>
          </a:prstGeom>
          <a:noFill/>
          <a:ln w="9525">
            <a:noFill/>
            <a:miter lim="800000"/>
            <a:headEnd/>
            <a:tailEnd/>
          </a:ln>
        </p:spPr>
        <p:txBody>
          <a:bodyPr/>
          <a:lstStyle/>
          <a:p>
            <a:r>
              <a:rPr lang="en-US" sz="1200"/>
              <a:t>Timbuktu</a:t>
            </a:r>
            <a:endParaRPr lang="en-US"/>
          </a:p>
        </p:txBody>
      </p:sp>
      <p:sp>
        <p:nvSpPr>
          <p:cNvPr id="55307" name="Text Box 11"/>
          <p:cNvSpPr txBox="1">
            <a:spLocks noChangeArrowheads="1"/>
          </p:cNvSpPr>
          <p:nvPr/>
        </p:nvSpPr>
        <p:spPr bwMode="auto">
          <a:xfrm>
            <a:off x="4686300" y="1943100"/>
            <a:ext cx="571500" cy="228600"/>
          </a:xfrm>
          <a:prstGeom prst="rect">
            <a:avLst/>
          </a:prstGeom>
          <a:noFill/>
          <a:ln w="9525">
            <a:noFill/>
            <a:miter lim="800000"/>
            <a:headEnd/>
            <a:tailEnd/>
          </a:ln>
        </p:spPr>
        <p:txBody>
          <a:bodyPr/>
          <a:lstStyle/>
          <a:p>
            <a:r>
              <a:rPr lang="en-US" sz="1200"/>
              <a:t>Gao</a:t>
            </a:r>
            <a:endParaRPr lang="en-US"/>
          </a:p>
        </p:txBody>
      </p:sp>
      <p:sp>
        <p:nvSpPr>
          <p:cNvPr id="55308" name="Text Box 12"/>
          <p:cNvSpPr txBox="1">
            <a:spLocks noChangeArrowheads="1"/>
          </p:cNvSpPr>
          <p:nvPr/>
        </p:nvSpPr>
        <p:spPr bwMode="auto">
          <a:xfrm>
            <a:off x="4229100" y="2171700"/>
            <a:ext cx="571500" cy="342900"/>
          </a:xfrm>
          <a:prstGeom prst="rect">
            <a:avLst/>
          </a:prstGeom>
          <a:noFill/>
          <a:ln w="9525">
            <a:noFill/>
            <a:miter lim="800000"/>
            <a:headEnd/>
            <a:tailEnd/>
          </a:ln>
        </p:spPr>
        <p:txBody>
          <a:bodyPr/>
          <a:lstStyle/>
          <a:p>
            <a:r>
              <a:rPr lang="en-US" sz="1200"/>
              <a:t>Jenne</a:t>
            </a:r>
            <a:endParaRPr lang="en-US"/>
          </a:p>
        </p:txBody>
      </p:sp>
      <p:sp>
        <p:nvSpPr>
          <p:cNvPr id="55309" name="Line 13"/>
          <p:cNvSpPr>
            <a:spLocks noChangeShapeType="1"/>
          </p:cNvSpPr>
          <p:nvPr/>
        </p:nvSpPr>
        <p:spPr bwMode="auto">
          <a:xfrm flipV="1">
            <a:off x="4229100" y="2400300"/>
            <a:ext cx="114300" cy="457200"/>
          </a:xfrm>
          <a:prstGeom prst="line">
            <a:avLst/>
          </a:prstGeom>
          <a:noFill/>
          <a:ln w="9525">
            <a:solidFill>
              <a:srgbClr val="FF0000"/>
            </a:solidFill>
            <a:round/>
            <a:headEnd/>
            <a:tailEnd type="triangle" w="med" len="med"/>
          </a:ln>
        </p:spPr>
        <p:txBody>
          <a:bodyPr/>
          <a:lstStyle/>
          <a:p>
            <a:endParaRPr lang="en-US"/>
          </a:p>
        </p:txBody>
      </p:sp>
      <p:sp>
        <p:nvSpPr>
          <p:cNvPr id="55310" name="Line 14"/>
          <p:cNvSpPr>
            <a:spLocks noChangeShapeType="1"/>
          </p:cNvSpPr>
          <p:nvPr/>
        </p:nvSpPr>
        <p:spPr bwMode="auto">
          <a:xfrm flipH="1" flipV="1">
            <a:off x="4800600" y="2400300"/>
            <a:ext cx="571500" cy="571500"/>
          </a:xfrm>
          <a:prstGeom prst="line">
            <a:avLst/>
          </a:prstGeom>
          <a:noFill/>
          <a:ln w="9525">
            <a:solidFill>
              <a:srgbClr val="FF0000"/>
            </a:solidFill>
            <a:round/>
            <a:headEnd/>
            <a:tailEnd type="triangle" w="med" len="med"/>
          </a:ln>
        </p:spPr>
        <p:txBody>
          <a:bodyPr/>
          <a:lstStyle/>
          <a:p>
            <a:endParaRPr lang="en-US"/>
          </a:p>
        </p:txBody>
      </p:sp>
      <p:sp>
        <p:nvSpPr>
          <p:cNvPr id="55311" name="Text Box 15"/>
          <p:cNvSpPr txBox="1">
            <a:spLocks noChangeArrowheads="1"/>
          </p:cNvSpPr>
          <p:nvPr/>
        </p:nvSpPr>
        <p:spPr bwMode="auto">
          <a:xfrm>
            <a:off x="3314700" y="2743200"/>
            <a:ext cx="2286000" cy="457200"/>
          </a:xfrm>
          <a:prstGeom prst="rect">
            <a:avLst/>
          </a:prstGeom>
          <a:solidFill>
            <a:srgbClr val="FFFFFF"/>
          </a:solidFill>
          <a:ln w="9525">
            <a:noFill/>
            <a:miter lim="800000"/>
            <a:headEnd/>
            <a:tailEnd/>
          </a:ln>
        </p:spPr>
        <p:txBody>
          <a:bodyPr/>
          <a:lstStyle/>
          <a:p>
            <a:pPr algn="ctr"/>
            <a:r>
              <a:rPr lang="en-US" sz="1200">
                <a:solidFill>
                  <a:srgbClr val="FF0000"/>
                </a:solidFill>
                <a:latin typeface="Lucida Calligraphy" pitchFamily="66" charset="0"/>
              </a:rPr>
              <a:t>Gold, Ivory, Wood, Slaves</a:t>
            </a:r>
            <a:endParaRPr lang="en-US"/>
          </a:p>
        </p:txBody>
      </p:sp>
      <p:sp>
        <p:nvSpPr>
          <p:cNvPr id="55312" name="Line 16"/>
          <p:cNvSpPr>
            <a:spLocks noChangeShapeType="1"/>
          </p:cNvSpPr>
          <p:nvPr/>
        </p:nvSpPr>
        <p:spPr bwMode="auto">
          <a:xfrm flipV="1">
            <a:off x="4572000" y="914400"/>
            <a:ext cx="685800" cy="1028700"/>
          </a:xfrm>
          <a:prstGeom prst="line">
            <a:avLst/>
          </a:prstGeom>
          <a:noFill/>
          <a:ln w="9525">
            <a:solidFill>
              <a:srgbClr val="FF0000"/>
            </a:solidFill>
            <a:round/>
            <a:headEnd/>
            <a:tailEnd type="triangle" w="med" len="med"/>
          </a:ln>
        </p:spPr>
        <p:txBody>
          <a:bodyPr/>
          <a:lstStyle/>
          <a:p>
            <a:endParaRPr lang="en-US"/>
          </a:p>
        </p:txBody>
      </p:sp>
      <p:sp>
        <p:nvSpPr>
          <p:cNvPr id="55313" name="Line 17"/>
          <p:cNvSpPr>
            <a:spLocks noChangeShapeType="1"/>
          </p:cNvSpPr>
          <p:nvPr/>
        </p:nvSpPr>
        <p:spPr bwMode="auto">
          <a:xfrm flipV="1">
            <a:off x="5029200" y="914400"/>
            <a:ext cx="1333500" cy="838200"/>
          </a:xfrm>
          <a:prstGeom prst="line">
            <a:avLst/>
          </a:prstGeom>
          <a:noFill/>
          <a:ln w="9525">
            <a:solidFill>
              <a:srgbClr val="FF0000"/>
            </a:solidFill>
            <a:round/>
            <a:headEnd/>
            <a:tailEnd type="triangle" w="med" len="med"/>
          </a:ln>
        </p:spPr>
        <p:txBody>
          <a:bodyPr/>
          <a:lstStyle/>
          <a:p>
            <a:endParaRPr lang="en-US"/>
          </a:p>
        </p:txBody>
      </p:sp>
      <p:sp>
        <p:nvSpPr>
          <p:cNvPr id="55314" name="Line 18"/>
          <p:cNvSpPr>
            <a:spLocks noChangeShapeType="1"/>
          </p:cNvSpPr>
          <p:nvPr/>
        </p:nvSpPr>
        <p:spPr bwMode="auto">
          <a:xfrm flipH="1">
            <a:off x="5372100" y="1143000"/>
            <a:ext cx="2286000" cy="800100"/>
          </a:xfrm>
          <a:prstGeom prst="line">
            <a:avLst/>
          </a:prstGeom>
          <a:noFill/>
          <a:ln w="28575">
            <a:solidFill>
              <a:srgbClr val="00FF00"/>
            </a:solidFill>
            <a:round/>
            <a:headEnd/>
            <a:tailEnd type="triangle" w="med" len="med"/>
          </a:ln>
        </p:spPr>
        <p:txBody>
          <a:bodyPr/>
          <a:lstStyle/>
          <a:p>
            <a:endParaRPr lang="en-US"/>
          </a:p>
        </p:txBody>
      </p:sp>
      <p:sp>
        <p:nvSpPr>
          <p:cNvPr id="55315" name="Line 19"/>
          <p:cNvSpPr>
            <a:spLocks noChangeShapeType="1"/>
          </p:cNvSpPr>
          <p:nvPr/>
        </p:nvSpPr>
        <p:spPr bwMode="auto">
          <a:xfrm flipH="1">
            <a:off x="4686300" y="0"/>
            <a:ext cx="1485900" cy="1371600"/>
          </a:xfrm>
          <a:prstGeom prst="line">
            <a:avLst/>
          </a:prstGeom>
          <a:noFill/>
          <a:ln w="28575">
            <a:solidFill>
              <a:srgbClr val="00FF00"/>
            </a:solidFill>
            <a:round/>
            <a:headEnd/>
            <a:tailEnd type="triangle" w="med" len="med"/>
          </a:ln>
        </p:spPr>
        <p:txBody>
          <a:bodyPr/>
          <a:lstStyle/>
          <a:p>
            <a:endParaRPr lang="en-US"/>
          </a:p>
        </p:txBody>
      </p:sp>
      <p:sp>
        <p:nvSpPr>
          <p:cNvPr id="55316" name="Text Box 20"/>
          <p:cNvSpPr txBox="1">
            <a:spLocks noChangeArrowheads="1"/>
          </p:cNvSpPr>
          <p:nvPr/>
        </p:nvSpPr>
        <p:spPr bwMode="auto">
          <a:xfrm>
            <a:off x="6286500" y="114300"/>
            <a:ext cx="2514600" cy="685800"/>
          </a:xfrm>
          <a:prstGeom prst="rect">
            <a:avLst/>
          </a:prstGeom>
          <a:solidFill>
            <a:srgbClr val="FFFFFF"/>
          </a:solidFill>
          <a:ln w="9525">
            <a:noFill/>
            <a:miter lim="800000"/>
            <a:headEnd/>
            <a:tailEnd/>
          </a:ln>
        </p:spPr>
        <p:txBody>
          <a:bodyPr/>
          <a:lstStyle/>
          <a:p>
            <a:pPr algn="ctr"/>
            <a:r>
              <a:rPr lang="en-US" sz="1200">
                <a:solidFill>
                  <a:srgbClr val="00FF00"/>
                </a:solidFill>
                <a:latin typeface="Lucida Calligraphy" pitchFamily="66" charset="0"/>
              </a:rPr>
              <a:t>Silk, Ceramics, Beads, Islam from Europe and Asia</a:t>
            </a:r>
            <a:endParaRPr lang="en-US"/>
          </a:p>
        </p:txBody>
      </p:sp>
      <p:sp>
        <p:nvSpPr>
          <p:cNvPr id="55317" name="Rectangle 21"/>
          <p:cNvSpPr>
            <a:spLocks noChangeArrowheads="1"/>
          </p:cNvSpPr>
          <p:nvPr/>
        </p:nvSpPr>
        <p:spPr bwMode="auto">
          <a:xfrm>
            <a:off x="3429000" y="4114800"/>
            <a:ext cx="457200" cy="342900"/>
          </a:xfrm>
          <a:prstGeom prst="rect">
            <a:avLst/>
          </a:prstGeom>
          <a:solidFill>
            <a:srgbClr val="00FF00"/>
          </a:solidFill>
          <a:ln w="9525">
            <a:solidFill>
              <a:srgbClr val="00FF00"/>
            </a:solidFill>
            <a:miter lim="800000"/>
            <a:headEnd/>
            <a:tailEnd/>
          </a:ln>
        </p:spPr>
        <p:txBody>
          <a:bodyPr/>
          <a:lstStyle/>
          <a:p>
            <a:endParaRPr lang="en-US"/>
          </a:p>
        </p:txBody>
      </p:sp>
      <p:sp>
        <p:nvSpPr>
          <p:cNvPr id="55318" name="Text Box 22"/>
          <p:cNvSpPr txBox="1">
            <a:spLocks noChangeArrowheads="1"/>
          </p:cNvSpPr>
          <p:nvPr/>
        </p:nvSpPr>
        <p:spPr bwMode="auto">
          <a:xfrm>
            <a:off x="4000500" y="4114800"/>
            <a:ext cx="2171700" cy="457200"/>
          </a:xfrm>
          <a:prstGeom prst="rect">
            <a:avLst/>
          </a:prstGeom>
          <a:solidFill>
            <a:srgbClr val="FFFFFF"/>
          </a:solidFill>
          <a:ln w="9525">
            <a:noFill/>
            <a:miter lim="800000"/>
            <a:headEnd/>
            <a:tailEnd/>
          </a:ln>
        </p:spPr>
        <p:txBody>
          <a:bodyPr/>
          <a:lstStyle/>
          <a:p>
            <a:r>
              <a:rPr lang="en-US" sz="1200"/>
              <a:t>Coming into West Africa</a:t>
            </a:r>
            <a:endParaRPr lang="en-US"/>
          </a:p>
        </p:txBody>
      </p:sp>
      <p:sp>
        <p:nvSpPr>
          <p:cNvPr id="55319" name="Rectangle 23"/>
          <p:cNvSpPr>
            <a:spLocks noChangeArrowheads="1"/>
          </p:cNvSpPr>
          <p:nvPr/>
        </p:nvSpPr>
        <p:spPr bwMode="auto">
          <a:xfrm>
            <a:off x="3429000" y="4572000"/>
            <a:ext cx="457200" cy="342900"/>
          </a:xfrm>
          <a:prstGeom prst="rect">
            <a:avLst/>
          </a:prstGeom>
          <a:solidFill>
            <a:srgbClr val="FF0000"/>
          </a:solidFill>
          <a:ln w="9525">
            <a:solidFill>
              <a:srgbClr val="FF0000"/>
            </a:solidFill>
            <a:miter lim="800000"/>
            <a:headEnd/>
            <a:tailEnd/>
          </a:ln>
        </p:spPr>
        <p:txBody>
          <a:bodyPr/>
          <a:lstStyle/>
          <a:p>
            <a:endParaRPr lang="en-US"/>
          </a:p>
        </p:txBody>
      </p:sp>
      <p:sp>
        <p:nvSpPr>
          <p:cNvPr id="55320" name="Text Box 24"/>
          <p:cNvSpPr txBox="1">
            <a:spLocks noChangeArrowheads="1"/>
          </p:cNvSpPr>
          <p:nvPr/>
        </p:nvSpPr>
        <p:spPr bwMode="auto">
          <a:xfrm>
            <a:off x="4114800" y="4572000"/>
            <a:ext cx="2286000" cy="457200"/>
          </a:xfrm>
          <a:prstGeom prst="rect">
            <a:avLst/>
          </a:prstGeom>
          <a:solidFill>
            <a:srgbClr val="FFFFFF">
              <a:alpha val="89999"/>
            </a:srgbClr>
          </a:solidFill>
          <a:ln w="9525">
            <a:noFill/>
            <a:miter lim="800000"/>
            <a:headEnd/>
            <a:tailEnd/>
          </a:ln>
        </p:spPr>
        <p:txBody>
          <a:bodyPr/>
          <a:lstStyle/>
          <a:p>
            <a:r>
              <a:rPr lang="en-US" sz="1200"/>
              <a:t>Coming from Africa and going to Europe and Asia</a:t>
            </a:r>
            <a:endParaRPr lang="en-US"/>
          </a:p>
        </p:txBody>
      </p:sp>
      <p:sp>
        <p:nvSpPr>
          <p:cNvPr id="55324" name="Text Box 28"/>
          <p:cNvSpPr txBox="1">
            <a:spLocks noChangeArrowheads="1"/>
          </p:cNvSpPr>
          <p:nvPr/>
        </p:nvSpPr>
        <p:spPr bwMode="auto">
          <a:xfrm>
            <a:off x="4876800" y="1524000"/>
            <a:ext cx="571500" cy="342900"/>
          </a:xfrm>
          <a:prstGeom prst="rect">
            <a:avLst/>
          </a:prstGeom>
          <a:solidFill>
            <a:srgbClr val="FFFFFF"/>
          </a:solidFill>
          <a:ln w="9525">
            <a:noFill/>
            <a:miter lim="800000"/>
            <a:headEnd/>
            <a:tailEnd/>
          </a:ln>
        </p:spPr>
        <p:txBody>
          <a:bodyPr/>
          <a:lstStyle/>
          <a:p>
            <a:r>
              <a:rPr lang="en-US" sz="1200">
                <a:solidFill>
                  <a:srgbClr val="FF0000"/>
                </a:solidFill>
                <a:latin typeface="Lucida Calligraphy" pitchFamily="66" charset="0"/>
              </a:rPr>
              <a:t>Salt</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Trading Empires</a:t>
            </a:r>
            <a:endParaRPr lang="en-US" dirty="0"/>
          </a:p>
        </p:txBody>
      </p:sp>
      <p:sp>
        <p:nvSpPr>
          <p:cNvPr id="3" name="Content Placeholder 2"/>
          <p:cNvSpPr>
            <a:spLocks noGrp="1"/>
          </p:cNvSpPr>
          <p:nvPr>
            <p:ph sz="half" idx="1"/>
          </p:nvPr>
        </p:nvSpPr>
        <p:spPr>
          <a:xfrm>
            <a:off x="0" y="1600200"/>
            <a:ext cx="4114800" cy="5257800"/>
          </a:xfrm>
        </p:spPr>
        <p:txBody>
          <a:bodyPr>
            <a:normAutofit/>
          </a:bodyPr>
          <a:lstStyle/>
          <a:p>
            <a:r>
              <a:rPr lang="en-US" dirty="0" smtClean="0"/>
              <a:t>Ghana, Mali, Songhai</a:t>
            </a:r>
          </a:p>
          <a:p>
            <a:r>
              <a:rPr lang="en-US" dirty="0" smtClean="0"/>
              <a:t>Ghana - AD 800</a:t>
            </a:r>
          </a:p>
          <a:p>
            <a:pPr lvl="1"/>
            <a:r>
              <a:rPr lang="en-US" dirty="0" smtClean="0"/>
              <a:t>Trade routes across Sahara</a:t>
            </a:r>
          </a:p>
          <a:p>
            <a:pPr lvl="1"/>
            <a:r>
              <a:rPr lang="en-US" dirty="0" smtClean="0"/>
              <a:t>Gold and salt</a:t>
            </a:r>
          </a:p>
          <a:p>
            <a:r>
              <a:rPr lang="en-US" dirty="0" smtClean="0"/>
              <a:t>“Ghana” or war chief</a:t>
            </a:r>
          </a:p>
          <a:p>
            <a:pPr lvl="1"/>
            <a:r>
              <a:rPr lang="en-US" dirty="0" smtClean="0"/>
              <a:t>Traders began to refer to the area as “Ghana”</a:t>
            </a:r>
          </a:p>
        </p:txBody>
      </p:sp>
      <p:sp>
        <p:nvSpPr>
          <p:cNvPr id="4" name="Content Placeholder 3"/>
          <p:cNvSpPr>
            <a:spLocks noGrp="1"/>
          </p:cNvSpPr>
          <p:nvPr>
            <p:ph sz="half" idx="2"/>
          </p:nvPr>
        </p:nvSpPr>
        <p:spPr>
          <a:xfrm>
            <a:off x="4267200" y="1600200"/>
            <a:ext cx="4876800" cy="5257800"/>
          </a:xfrm>
        </p:spPr>
        <p:txBody>
          <a:bodyPr>
            <a:normAutofit/>
          </a:bodyPr>
          <a:lstStyle/>
          <a:p>
            <a:r>
              <a:rPr lang="en-US" dirty="0" smtClean="0"/>
              <a:t>1235 – Mali</a:t>
            </a:r>
          </a:p>
          <a:p>
            <a:pPr lvl="1"/>
            <a:r>
              <a:rPr lang="en-US" dirty="0" smtClean="0"/>
              <a:t>Conquered Ghana</a:t>
            </a:r>
          </a:p>
          <a:p>
            <a:pPr lvl="1"/>
            <a:r>
              <a:rPr lang="en-US" dirty="0" err="1" smtClean="0"/>
              <a:t>Sundiata</a:t>
            </a:r>
            <a:endParaRPr lang="en-US" dirty="0" smtClean="0"/>
          </a:p>
          <a:p>
            <a:pPr lvl="2"/>
            <a:r>
              <a:rPr lang="en-US" dirty="0" smtClean="0"/>
              <a:t>Warrior king</a:t>
            </a:r>
          </a:p>
          <a:p>
            <a:pPr lvl="1"/>
            <a:r>
              <a:rPr lang="en-US" dirty="0" smtClean="0"/>
              <a:t>Mansa Musa</a:t>
            </a:r>
          </a:p>
          <a:p>
            <a:pPr lvl="2"/>
            <a:r>
              <a:rPr lang="en-US" dirty="0" smtClean="0"/>
              <a:t>Economics and Trade</a:t>
            </a:r>
          </a:p>
          <a:p>
            <a:r>
              <a:rPr lang="en-US" dirty="0" smtClean="0"/>
              <a:t>Around 1400, Songhai replaced Mali</a:t>
            </a:r>
          </a:p>
          <a:p>
            <a:pPr lvl="1"/>
            <a:r>
              <a:rPr lang="en-US" dirty="0" smtClean="0"/>
              <a:t>Sunni Ali</a:t>
            </a:r>
          </a:p>
          <a:p>
            <a:r>
              <a:rPr lang="en-US" dirty="0" smtClean="0"/>
              <a:t>1591, Moroccan army invades</a:t>
            </a:r>
          </a:p>
          <a:p>
            <a:pPr lvl="1"/>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1026" name="Picture 2" descr="http://adrianastandard.8k.com/ClassPage/Notes/NotesImages/Ch5Ls3/Overview.gif"/>
          <p:cNvPicPr>
            <a:picLocks noChangeAspect="1" noChangeArrowheads="1"/>
          </p:cNvPicPr>
          <p:nvPr/>
        </p:nvPicPr>
        <p:blipFill>
          <a:blip r:embed="rId2" cstate="print"/>
          <a:srcRect/>
          <a:stretch>
            <a:fillRect/>
          </a:stretch>
        </p:blipFill>
        <p:spPr bwMode="auto">
          <a:xfrm>
            <a:off x="-169178" y="2617549"/>
            <a:ext cx="9313178" cy="1497251"/>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Colonialism</a:t>
            </a:r>
            <a:endParaRPr lang="en-US" dirty="0"/>
          </a:p>
        </p:txBody>
      </p:sp>
      <p:sp>
        <p:nvSpPr>
          <p:cNvPr id="3" name="Content Placeholder 2"/>
          <p:cNvSpPr>
            <a:spLocks noGrp="1"/>
          </p:cNvSpPr>
          <p:nvPr>
            <p:ph idx="1"/>
          </p:nvPr>
        </p:nvSpPr>
        <p:spPr/>
        <p:txBody>
          <a:bodyPr>
            <a:normAutofit lnSpcReduction="10000"/>
          </a:bodyPr>
          <a:lstStyle/>
          <a:p>
            <a:r>
              <a:rPr lang="en-US" dirty="0" smtClean="0"/>
              <a:t>1472 – Portuguese</a:t>
            </a:r>
          </a:p>
          <a:p>
            <a:pPr lvl="1"/>
            <a:r>
              <a:rPr lang="en-US" dirty="0" smtClean="0"/>
              <a:t>Trade route to India</a:t>
            </a:r>
          </a:p>
          <a:p>
            <a:pPr lvl="1"/>
            <a:r>
              <a:rPr lang="en-US" dirty="0" smtClean="0"/>
              <a:t>Encountered Benin empire</a:t>
            </a:r>
          </a:p>
          <a:p>
            <a:r>
              <a:rPr lang="en-US" dirty="0" smtClean="0"/>
              <a:t>Pepper, ivory, timber, gold, slaves</a:t>
            </a:r>
          </a:p>
          <a:p>
            <a:pPr lvl="1"/>
            <a:r>
              <a:rPr lang="en-US" dirty="0" smtClean="0"/>
              <a:t>Ivory Coast, Gold Coast, Slave Coast</a:t>
            </a:r>
          </a:p>
          <a:p>
            <a:r>
              <a:rPr lang="en-US" dirty="0" smtClean="0"/>
              <a:t>Niger River</a:t>
            </a:r>
          </a:p>
          <a:p>
            <a:pPr lvl="1"/>
            <a:r>
              <a:rPr lang="en-US" dirty="0" smtClean="0"/>
              <a:t>Slavery</a:t>
            </a:r>
          </a:p>
          <a:p>
            <a:pPr lvl="1"/>
            <a:r>
              <a:rPr lang="en-US" dirty="0" smtClean="0"/>
              <a:t>14-24 million slaves</a:t>
            </a:r>
          </a:p>
          <a:p>
            <a:r>
              <a:rPr lang="en-US" dirty="0" smtClean="0"/>
              <a:t>Nigeria</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Slavery</a:t>
            </a:r>
            <a:endParaRPr lang="en-US" dirty="0"/>
          </a:p>
        </p:txBody>
      </p:sp>
      <p:sp>
        <p:nvSpPr>
          <p:cNvPr id="3" name="Content Placeholder 2"/>
          <p:cNvSpPr>
            <a:spLocks noGrp="1"/>
          </p:cNvSpPr>
          <p:nvPr>
            <p:ph idx="1"/>
          </p:nvPr>
        </p:nvSpPr>
        <p:spPr>
          <a:xfrm>
            <a:off x="457200" y="1600201"/>
            <a:ext cx="8001000" cy="4419600"/>
          </a:xfrm>
        </p:spPr>
        <p:txBody>
          <a:bodyPr>
            <a:normAutofit/>
          </a:bodyPr>
          <a:lstStyle/>
          <a:p>
            <a:r>
              <a:rPr lang="en-US" dirty="0" smtClean="0"/>
              <a:t>Europeans transported slaves over long distances under inhumane conditions</a:t>
            </a:r>
          </a:p>
          <a:p>
            <a:pPr lvl="1"/>
            <a:r>
              <a:rPr lang="en-US" dirty="0" smtClean="0"/>
              <a:t>Slaves in Africa had well-defined rights/privileges</a:t>
            </a:r>
          </a:p>
          <a:p>
            <a:pPr lvl="1"/>
            <a:r>
              <a:rPr lang="en-US" dirty="0" smtClean="0"/>
              <a:t>Slaves in European societies had  little to no rights.</a:t>
            </a:r>
          </a:p>
          <a:p>
            <a:r>
              <a:rPr lang="en-US" dirty="0" smtClean="0"/>
              <a:t>European slavery affected four continents and lasted for centuries!</a:t>
            </a:r>
          </a:p>
          <a:p>
            <a:pPr lvl="1"/>
            <a:r>
              <a:rPr lang="en-US" dirty="0" smtClean="0"/>
              <a:t>Europe, Africa, North America, South America</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Slavery</a:t>
            </a:r>
            <a:endParaRPr lang="en-US" dirty="0"/>
          </a:p>
        </p:txBody>
      </p:sp>
      <p:sp>
        <p:nvSpPr>
          <p:cNvPr id="3" name="Content Placeholder 2"/>
          <p:cNvSpPr>
            <a:spLocks noGrp="1"/>
          </p:cNvSpPr>
          <p:nvPr>
            <p:ph idx="1"/>
          </p:nvPr>
        </p:nvSpPr>
        <p:spPr>
          <a:xfrm>
            <a:off x="381000" y="1447800"/>
            <a:ext cx="7543800" cy="5410200"/>
          </a:xfrm>
        </p:spPr>
        <p:txBody>
          <a:bodyPr>
            <a:normAutofit fontScale="92500"/>
          </a:bodyPr>
          <a:lstStyle/>
          <a:p>
            <a:r>
              <a:rPr lang="en-US" dirty="0" smtClean="0"/>
              <a:t>Slave trade began on the Atlantic side of Africa</a:t>
            </a:r>
          </a:p>
          <a:p>
            <a:pPr lvl="1"/>
            <a:r>
              <a:rPr lang="en-US" dirty="0" err="1" smtClean="0"/>
              <a:t>Goree</a:t>
            </a:r>
            <a:r>
              <a:rPr lang="en-US" dirty="0" smtClean="0"/>
              <a:t> Island (20 million slaves)</a:t>
            </a:r>
          </a:p>
          <a:p>
            <a:r>
              <a:rPr lang="en-US" dirty="0" smtClean="0"/>
              <a:t>House system</a:t>
            </a:r>
          </a:p>
          <a:p>
            <a:r>
              <a:rPr lang="en-US" dirty="0" smtClean="0"/>
              <a:t>Caused warfare between tribes</a:t>
            </a:r>
          </a:p>
          <a:p>
            <a:r>
              <a:rPr lang="en-US" dirty="0" smtClean="0"/>
              <a:t>Age of Enlightenment</a:t>
            </a:r>
          </a:p>
          <a:p>
            <a:pPr lvl="1"/>
            <a:r>
              <a:rPr lang="en-US" dirty="0" smtClean="0"/>
              <a:t>Question of natural rights of man</a:t>
            </a:r>
          </a:p>
          <a:p>
            <a:pPr lvl="1"/>
            <a:r>
              <a:rPr lang="en-US" i="1" dirty="0" err="1" smtClean="0"/>
              <a:t>Somersett</a:t>
            </a:r>
            <a:r>
              <a:rPr lang="en-US" i="1" dirty="0" smtClean="0"/>
              <a:t> v. Knowles </a:t>
            </a:r>
            <a:r>
              <a:rPr lang="en-US" dirty="0" smtClean="0"/>
              <a:t> (1772)</a:t>
            </a:r>
          </a:p>
          <a:p>
            <a:pPr lvl="1"/>
            <a:r>
              <a:rPr lang="en-US" i="1" dirty="0" smtClean="0"/>
              <a:t>An Inquiry into the Wealth of Nations</a:t>
            </a:r>
            <a:r>
              <a:rPr lang="en-US" dirty="0" smtClean="0"/>
              <a:t>  by Adam Smith (1776)</a:t>
            </a:r>
          </a:p>
          <a:p>
            <a:r>
              <a:rPr lang="en-US" dirty="0" smtClean="0"/>
              <a:t>1807 – Slave trade illegal for British Empire</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Relations with Europe after Slavery</a:t>
            </a:r>
            <a:endParaRPr lang="en-US" dirty="0"/>
          </a:p>
        </p:txBody>
      </p:sp>
      <p:sp>
        <p:nvSpPr>
          <p:cNvPr id="3" name="Content Placeholder 2"/>
          <p:cNvSpPr>
            <a:spLocks noGrp="1"/>
          </p:cNvSpPr>
          <p:nvPr>
            <p:ph idx="1"/>
          </p:nvPr>
        </p:nvSpPr>
        <p:spPr>
          <a:xfrm>
            <a:off x="457200" y="1600200"/>
            <a:ext cx="8372475" cy="5086350"/>
          </a:xfrm>
        </p:spPr>
        <p:txBody>
          <a:bodyPr/>
          <a:lstStyle/>
          <a:p>
            <a:r>
              <a:rPr lang="en-US" dirty="0" smtClean="0"/>
              <a:t>European countries began to make treaties with chiefs NOT to provide slaves</a:t>
            </a:r>
          </a:p>
          <a:p>
            <a:r>
              <a:rPr lang="en-US" dirty="0" smtClean="0"/>
              <a:t>Three strategies</a:t>
            </a:r>
          </a:p>
          <a:p>
            <a:pPr lvl="1"/>
            <a:r>
              <a:rPr lang="en-US" dirty="0" smtClean="0"/>
              <a:t>Attempted to substitute goods from Africa</a:t>
            </a:r>
          </a:p>
          <a:p>
            <a:pPr lvl="1"/>
            <a:r>
              <a:rPr lang="en-US" dirty="0" smtClean="0"/>
              <a:t>Took over parts of Africa to get the goods</a:t>
            </a:r>
          </a:p>
          <a:p>
            <a:pPr lvl="1"/>
            <a:r>
              <a:rPr lang="en-US" dirty="0" smtClean="0"/>
              <a:t>Sent in missionaries to “Westernize” Africa</a:t>
            </a:r>
          </a:p>
          <a:p>
            <a:pPr lvl="1"/>
            <a:endParaRPr lang="en-US" dirty="0" smtClean="0"/>
          </a:p>
          <a:p>
            <a:r>
              <a:rPr lang="en-US" dirty="0" smtClean="0"/>
              <a:t>Franco-Prussian War of 1870</a:t>
            </a:r>
          </a:p>
          <a:p>
            <a:pPr lvl="1"/>
            <a:r>
              <a:rPr lang="en-US" dirty="0" smtClean="0"/>
              <a:t>“Scramble for Africa”</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Imperialism</a:t>
            </a:r>
            <a:endParaRPr lang="en-US" dirty="0"/>
          </a:p>
        </p:txBody>
      </p:sp>
      <p:sp>
        <p:nvSpPr>
          <p:cNvPr id="3" name="Content Placeholder 2"/>
          <p:cNvSpPr>
            <a:spLocks noGrp="1"/>
          </p:cNvSpPr>
          <p:nvPr>
            <p:ph sz="quarter" idx="1"/>
          </p:nvPr>
        </p:nvSpPr>
        <p:spPr/>
        <p:txBody>
          <a:bodyPr/>
          <a:lstStyle/>
          <a:p>
            <a:r>
              <a:rPr lang="en-US" dirty="0" smtClean="0"/>
              <a:t>What is imperialism?</a:t>
            </a:r>
          </a:p>
          <a:p>
            <a:r>
              <a:rPr lang="en-US" dirty="0" smtClean="0"/>
              <a:t>What is a major reason a country would want to colonize another?</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Lakes</a:t>
            </a:r>
            <a:endParaRPr lang="en-US" dirty="0"/>
          </a:p>
        </p:txBody>
      </p:sp>
      <p:sp>
        <p:nvSpPr>
          <p:cNvPr id="3" name="Content Placeholder 2"/>
          <p:cNvSpPr>
            <a:spLocks noGrp="1"/>
          </p:cNvSpPr>
          <p:nvPr>
            <p:ph idx="1"/>
          </p:nvPr>
        </p:nvSpPr>
        <p:spPr>
          <a:xfrm>
            <a:off x="457200" y="1600200"/>
            <a:ext cx="4876800" cy="5257800"/>
          </a:xfrm>
        </p:spPr>
        <p:txBody>
          <a:bodyPr/>
          <a:lstStyle/>
          <a:p>
            <a:r>
              <a:rPr lang="en-US" dirty="0" smtClean="0"/>
              <a:t>Lake Volta</a:t>
            </a:r>
          </a:p>
          <a:p>
            <a:pPr lvl="1"/>
            <a:r>
              <a:rPr lang="en-US" dirty="0" smtClean="0"/>
              <a:t>Reservoir that has the largest surface area of any in the world</a:t>
            </a:r>
          </a:p>
          <a:p>
            <a:pPr lvl="1"/>
            <a:r>
              <a:rPr lang="en-US" dirty="0" err="1" smtClean="0"/>
              <a:t>Akosombo</a:t>
            </a:r>
            <a:r>
              <a:rPr lang="en-US" dirty="0" smtClean="0"/>
              <a:t> Dam</a:t>
            </a:r>
          </a:p>
          <a:p>
            <a:pPr lvl="1"/>
            <a:r>
              <a:rPr lang="en-US" dirty="0" smtClean="0"/>
              <a:t>Ghana</a:t>
            </a:r>
          </a:p>
          <a:p>
            <a:r>
              <a:rPr lang="en-US" dirty="0" smtClean="0"/>
              <a:t>Lake Chad</a:t>
            </a:r>
          </a:p>
          <a:p>
            <a:pPr lvl="1"/>
            <a:r>
              <a:rPr lang="en-US" dirty="0" smtClean="0"/>
              <a:t>Drying up!</a:t>
            </a:r>
            <a:endParaRPr lang="en-US" dirty="0"/>
          </a:p>
        </p:txBody>
      </p:sp>
      <p:pic>
        <p:nvPicPr>
          <p:cNvPr id="4098" name="Picture 2" descr="http://thetrotrochronicles.files.wordpress.com/2010/06/akosombo.jpg"/>
          <p:cNvPicPr>
            <a:picLocks noChangeAspect="1" noChangeArrowheads="1"/>
          </p:cNvPicPr>
          <p:nvPr/>
        </p:nvPicPr>
        <p:blipFill>
          <a:blip r:embed="rId2" cstate="print"/>
          <a:srcRect/>
          <a:stretch>
            <a:fillRect/>
          </a:stretch>
        </p:blipFill>
        <p:spPr bwMode="auto">
          <a:xfrm>
            <a:off x="5486400" y="838200"/>
            <a:ext cx="3361763" cy="2286000"/>
          </a:xfrm>
          <a:prstGeom prst="rect">
            <a:avLst/>
          </a:prstGeom>
          <a:noFill/>
        </p:spPr>
      </p:pic>
      <p:sp>
        <p:nvSpPr>
          <p:cNvPr id="4100" name="AutoShape 4" descr="data:image/jpg;base64,/9j/4AAQSkZJRgABAQAAAQABAAD/2wBDAAkGBwgHBgkIBwgKCgkLDRYPDQwMDRsUFRAWIB0iIiAdHx8kKDQsJCYxJx8fLT0tMTU3Ojo6Iys/RD84QzQ5Ojf/2wBDAQoKCg0MDRoPDxo3JR8lNzc3Nzc3Nzc3Nzc3Nzc3Nzc3Nzc3Nzc3Nzc3Nzc3Nzc3Nzc3Nzc3Nzc3Nzc3Nzc3Nzf/wAARCAC4ARIDASIAAhEBAxEB/8QAGgAAAwEBAQEAAAAAAAAAAAAAAAECAwQFBv/EADUQAAICAQIDBwEGBQUAAAAAAAABAhEDIVEEEjEFEyJBYXGRQhQjMjNSgVNicqHwFZKxwdH/xAAXAQEBAQEAAAAAAAAAAAAAAAAAAQID/8QAFxEBAQEBAAAAAAAAAAAAAAAAABEBEv/aAAwDAQACEQMRAD8A7J/mS/qYyJv7yXu/+RpnZxWikQmNMg0Q0ZplJgaDM0ykyC7GQmOwq0NEWOyC7HZFjsKqx2RY7AqwskLAqwsmwsBhZNhYDbAkLAYhWKy0pkg2KxUDExWKygZLBslsAZLG2Q2UMCeYApTfjl7sEyZv7yX9TBMMNExpkWNMitExpmdpdSkwNLHZnZSZBomNMzQ0yDSwsix2FXY7IsdoC7HZFjVgVYWSFgVYWTYWA7BsmwsB2JsVibAqybFYrAdisVisobZLYrE2UNslsTYmwG2Q2NshsB29wJAo+ax9v5KkskfE23zVovZHfHtzhI4lKUpuWiaUep8o5vme1jtGM3V5x9lPtTho4ozjPnclaUev77Hm8R2nmzS0k4R8oxZ4McjhJU3Xuawzvzdl6xI9J5pSdym37s6OH4/Phfgm3H9MtUeXHMmtWaRyLctxH0OPtiLX3mJp/wArOzD2hw2VpLJT2lofKqZSmIPslJdUykz5PDxeXF+Xlmq8kz0OG7XyJ1mSnHdaMkHu2Ozl4fisOdfdTTe3Rm9+pFaWFkWOwq7HZHMOwLUgshP1CyC7FZNhYFWKxWKyhthZNisCmxXsKxNlQ2/UVkuQrKKbJbJsTYDslsGyWwG2S2JyolsqHYGfewX1x+QKPglO5NMpMl+JvwtalNNdFa9jjXQnJ9KsLVaOiGpOtHXsGpWW0JNPqbqWxx6rWmXGbWmrIrpjlabVmkOIfLqtTnU1JU0/gHFrp0FI745UzWMjzYza0NYZdpGutSPShkcXadM9Xg+1FSjxFuukl/2fPRz0vE/Y2x5U/NFuakfWYuJxZfy8kW9r1NbPlFka6aHTi7Qz4lSla2lqIPo+YdnzM+0OJk23mkvRaER4/iYqo5p16uyRX1XMFnyH2jLz83eTvfmPT4LtVpcnENvaX/og9yws5ocTCStO1uiu/j6iDexWY9/DcXfw3A2bE2c8uLxR+q/RHJm42crWPwrfzLEdubiceL8Tt7I5/wDUVf5b+Tz22S2amJXqR4/E+vNF+qNFxGKS0yR+TxW6Jc6EK91ZIy/DJNejIyZseP8AHOMfdngyyyrRmcpvq3bEK9nJ2jhhfLcn6Hn5+0suTSHgXp1ONu/MhuizEXLPlbvvJ37sJcRmceV5ZVtZm5EN+pVO3uwJsBR5fM0/3K7xroZfUyjhG6p5ZC7yXp8EtPQdFhVObb8i4zey+CIxs1jD0IBSb+lF89LRAoOug4wdaoQpJ35IpJtrRGscZvjxX5FiVilKlSRviwylR1YeHvyPQwcKkugi3XBDBN+ZvHhJuN839j0YYK8jVY0kVHhy4fIm+n7olYcldI/B7ksKfkSsC2A8Jwm5fhj8HRw/Byy/iSSPS+zLm6G+LGorRAZcLwcMVtOXydPJH9I0MCHjhsRPDjl1Uv2ZsJsUjmlw+Kvq+TnyY8cfKXydzRjkx2i0cMuT+b5IbhvI2yYmYvG/U0yhxg/rl8EvHD+I/wDaa91e4PABzvFH+J/YzcI/rXwdL4dmM8DKMZJfqRm/6jSWJoylGgE/dEv3Q2S0wFfqvkCa9QA4u4lb0NPs09ND1XhXM/cvu0c4tebDhJPqvIT4SSfQ9ZQE8YK8uPDyXkax4eWx392aQxpAcEeHlsbY+Gkd0YGkYFHLHhel0dOHhknqaqJpFCkXjxRRvFIximaK6IrQZmmykyKqwJtjsUMaIsdgVYWTYWKKsVk2JsCmyX0E2S5BEzRm4I0bZNlRPKg5UVYFojlRnKCbNmS+hRy5MV9DlyYJXpR6MjKUbLmo814Z+hEsM66Ho8iJljQo83upf4gO/uVuBVVLH4n7sfdmkmuaXuwswiVDQfdoqwtASoIpRQ7GiBpFxRKGmFaJlJmaZSYVomUmZJlKRBopDTM7HYVpYcxnY+Ygux2Z8wWFXdisnmCwKbJsmxWVFcwmyWxOQFWFkcwuYqLsLI5gsCm7EyLE2VFOiJJCbJbKBomQNkthBSAX7gBMm+aXuFkyfjfuwsC0x2RY7Iq0ylIzTGmQapjTM7KTA0TKTMrKTIrRMpMysaYVqmOzPmBSA0sLI5gsg0sLM7HYVdibIsLApsTZLkS2EU2KyWxWUUFk8wrCLsTZNhZRVibJsTYDbJbBslsqBsTYmxNlABNgBMn4n7gmRJ+J+4JkGlodkWNMC0ykzKykyDRMdmdjTA0THZmmVZFaJjTM0/UdhWnMOzKx2QaWFkcwrA1sLM7CwL5gsiw5gLbJbJsVgVYmxNisodhZNisCrCybFYF2KybFZUVZLYrJciimyWxNibCHYE2BRnJ+J+4JkSfifuNMg0sdmaZVgXY7ITHZBaY0yLBMDRMpMyTGmRWiY7M0x2BpzBZFhYVpYWRYWBfMFkWFkF2HMRYczKL5hWTeorAuxWRYNgVYrJsVgVYWRYWEVYWTYrKKsTaJ5hNgirJbE2TZRV/5YE8zAKzk/E/cEyG/E/caZGWiY0zOx2FaJjszsaYGiY0zOx2QaWNMysfMBpY7M7CwrRPQdmVjsDSwszsLA0sLM7CwNLCzOwsDSw5jNthYF8wXsRzCsC7FZLYrAqwsiwsCrDmIsLApsTZNibKKsVk2KwKsCb9AAzd29H12Hrs/gACHrs/geuz+AAIeuzBXs/gAIHrsxq9mAAPXZj12fwABaNdmPXZ/AAQGuzDXZgABrs/gNdmAFWjXZhrs/gAIo12Y9dn8ABQtdn8Brs/gACaNfUNdmAALXZhrsABS12Ya7MACaNdhO9gAqE72FrswABO9mTrt/YAKCnswAAr/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2" name="Picture 6" descr="http://images.travelpod.com/users/andrewsinclair/4.1241331360.map_-of-lake-volta.jpg"/>
          <p:cNvPicPr>
            <a:picLocks noChangeAspect="1" noChangeArrowheads="1"/>
          </p:cNvPicPr>
          <p:nvPr/>
        </p:nvPicPr>
        <p:blipFill>
          <a:blip r:embed="rId3" cstate="print"/>
          <a:srcRect/>
          <a:stretch>
            <a:fillRect/>
          </a:stretch>
        </p:blipFill>
        <p:spPr bwMode="auto">
          <a:xfrm>
            <a:off x="6400800" y="3276600"/>
            <a:ext cx="2208423" cy="2943226"/>
          </a:xfrm>
          <a:prstGeom prst="rect">
            <a:avLst/>
          </a:prstGeom>
          <a:noFill/>
        </p:spPr>
      </p:pic>
      <p:pic>
        <p:nvPicPr>
          <p:cNvPr id="4104" name="Picture 8" descr="Ghanaians Collecting Water from Lake Volta at Dusk"/>
          <p:cNvPicPr>
            <a:picLocks noChangeAspect="1" noChangeArrowheads="1"/>
          </p:cNvPicPr>
          <p:nvPr/>
        </p:nvPicPr>
        <p:blipFill>
          <a:blip r:embed="rId4" cstate="print"/>
          <a:srcRect/>
          <a:stretch>
            <a:fillRect/>
          </a:stretch>
        </p:blipFill>
        <p:spPr bwMode="auto">
          <a:xfrm>
            <a:off x="3276600" y="4114800"/>
            <a:ext cx="2895600" cy="217170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0"/>
            <a:ext cx="6629400" cy="1826363"/>
          </a:xfrm>
        </p:spPr>
        <p:txBody>
          <a:bodyPr/>
          <a:lstStyle/>
          <a:p>
            <a:r>
              <a:rPr lang="en-US" dirty="0" smtClean="0"/>
              <a:t>Answer: RESOURCES!</a:t>
            </a:r>
            <a:endParaRPr lang="en-US" dirty="0"/>
          </a:p>
        </p:txBody>
      </p:sp>
      <p:sp>
        <p:nvSpPr>
          <p:cNvPr id="4" name="Text Placeholder 3"/>
          <p:cNvSpPr>
            <a:spLocks noGrp="1"/>
          </p:cNvSpPr>
          <p:nvPr>
            <p:ph type="body" idx="1"/>
          </p:nvPr>
        </p:nvSpPr>
        <p:spPr>
          <a:xfrm>
            <a:off x="0" y="3276600"/>
            <a:ext cx="9144000" cy="3581400"/>
          </a:xfrm>
        </p:spPr>
        <p:txBody>
          <a:bodyPr>
            <a:noAutofit/>
          </a:bodyPr>
          <a:lstStyle/>
          <a:p>
            <a:r>
              <a:rPr lang="en-US" sz="3200" dirty="0" smtClean="0"/>
              <a:t>Imperialism: foreign government governs a territory without significant settlement;  Formation of an empire</a:t>
            </a:r>
          </a:p>
          <a:p>
            <a:endParaRPr lang="en-US" sz="3200" dirty="0" smtClean="0"/>
          </a:p>
          <a:p>
            <a:r>
              <a:rPr lang="en-US" sz="3200" dirty="0" smtClean="0"/>
              <a:t>Colonialism: exploiting the resources of the conquered country for the benefit of the conqueror with significant settlement</a:t>
            </a:r>
            <a:br>
              <a:rPr lang="en-US" sz="3200" dirty="0" smtClean="0"/>
            </a:br>
            <a:endParaRPr lang="en-US" sz="320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Colonialism</a:t>
            </a:r>
            <a:endParaRPr lang="en-US" dirty="0"/>
          </a:p>
        </p:txBody>
      </p:sp>
      <p:sp>
        <p:nvSpPr>
          <p:cNvPr id="3" name="Content Placeholder 2"/>
          <p:cNvSpPr>
            <a:spLocks noGrp="1"/>
          </p:cNvSpPr>
          <p:nvPr>
            <p:ph idx="1"/>
          </p:nvPr>
        </p:nvSpPr>
        <p:spPr/>
        <p:txBody>
          <a:bodyPr/>
          <a:lstStyle/>
          <a:p>
            <a:r>
              <a:rPr lang="en-US" dirty="0" smtClean="0"/>
              <a:t>Imperialism</a:t>
            </a:r>
          </a:p>
          <a:p>
            <a:r>
              <a:rPr lang="en-US" dirty="0" smtClean="0"/>
              <a:t>Colonialism</a:t>
            </a:r>
          </a:p>
          <a:p>
            <a:endParaRPr lang="en-US" dirty="0" smtClean="0"/>
          </a:p>
          <a:p>
            <a:r>
              <a:rPr lang="en-US" dirty="0" smtClean="0"/>
              <a:t>Goods, not people</a:t>
            </a:r>
          </a:p>
          <a:p>
            <a:r>
              <a:rPr lang="en-US" dirty="0" smtClean="0"/>
              <a:t>Establish political control</a:t>
            </a:r>
          </a:p>
          <a:p>
            <a:r>
              <a:rPr lang="en-US" dirty="0" smtClean="0"/>
              <a:t>“Indirect Rule”</a:t>
            </a:r>
          </a:p>
          <a:p>
            <a:pPr lvl="1"/>
            <a:r>
              <a:rPr lang="en-US" dirty="0" smtClean="0"/>
              <a:t>“Chiefs”</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Chiefs</a:t>
            </a:r>
            <a:endParaRPr lang="en-US" dirty="0"/>
          </a:p>
        </p:txBody>
      </p:sp>
      <p:sp>
        <p:nvSpPr>
          <p:cNvPr id="3" name="Content Placeholder 2"/>
          <p:cNvSpPr>
            <a:spLocks noGrp="1"/>
          </p:cNvSpPr>
          <p:nvPr>
            <p:ph idx="1"/>
          </p:nvPr>
        </p:nvSpPr>
        <p:spPr>
          <a:xfrm>
            <a:off x="457200" y="1600200"/>
            <a:ext cx="8686800" cy="5257800"/>
          </a:xfrm>
        </p:spPr>
        <p:txBody>
          <a:bodyPr>
            <a:normAutofit fontScale="92500" lnSpcReduction="20000"/>
          </a:bodyPr>
          <a:lstStyle/>
          <a:p>
            <a:r>
              <a:rPr lang="en-US" dirty="0" smtClean="0"/>
              <a:t>Musa </a:t>
            </a:r>
            <a:r>
              <a:rPr lang="en-US" dirty="0" err="1" smtClean="0"/>
              <a:t>Mburi</a:t>
            </a:r>
            <a:r>
              <a:rPr lang="en-US" dirty="0" smtClean="0"/>
              <a:t> — a village elder — remembered,</a:t>
            </a:r>
          </a:p>
          <a:p>
            <a:pPr lvl="1"/>
            <a:r>
              <a:rPr lang="en-US" dirty="0" smtClean="0"/>
              <a:t>Before the coming of Europeans we had no chiefs, but when they came they installed chiefs. When they waged wars against any village, the person that stayed behind and did not run away was installed the chief.</a:t>
            </a:r>
          </a:p>
          <a:p>
            <a:r>
              <a:rPr lang="en-US" dirty="0" smtClean="0"/>
              <a:t>Another elder recalled, </a:t>
            </a:r>
          </a:p>
          <a:p>
            <a:pPr lvl="1"/>
            <a:r>
              <a:rPr lang="en-US" dirty="0" smtClean="0"/>
              <a:t>When asked who was their Chief, the people sometimes put forward a man who was the most important man in their village; sometimes (most often) they just looked blank; and sometimes they put forward the village idiot, to see what happened to him.</a:t>
            </a:r>
          </a:p>
          <a:p>
            <a:r>
              <a:rPr lang="en-US" dirty="0" smtClean="0"/>
              <a:t>The new chiefs became rich and powerful but, for the average native, colonialism brought forced labor, the loss of land, and taxation.</a:t>
            </a:r>
          </a:p>
          <a:p>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Involvement in World Wars</a:t>
            </a:r>
            <a:endParaRPr lang="en-US" dirty="0"/>
          </a:p>
        </p:txBody>
      </p:sp>
      <p:sp>
        <p:nvSpPr>
          <p:cNvPr id="3" name="Content Placeholder 2"/>
          <p:cNvSpPr>
            <a:spLocks noGrp="1"/>
          </p:cNvSpPr>
          <p:nvPr>
            <p:ph idx="1"/>
          </p:nvPr>
        </p:nvSpPr>
        <p:spPr>
          <a:xfrm>
            <a:off x="457200" y="1600200"/>
            <a:ext cx="8686800" cy="4876800"/>
          </a:xfrm>
        </p:spPr>
        <p:txBody>
          <a:bodyPr>
            <a:normAutofit fontScale="92500"/>
          </a:bodyPr>
          <a:lstStyle/>
          <a:p>
            <a:r>
              <a:rPr lang="en-US" dirty="0" smtClean="0"/>
              <a:t>World War I</a:t>
            </a:r>
          </a:p>
          <a:p>
            <a:pPr lvl="1"/>
            <a:r>
              <a:rPr lang="en-US" dirty="0" smtClean="0"/>
              <a:t>Nigeria</a:t>
            </a:r>
          </a:p>
          <a:p>
            <a:r>
              <a:rPr lang="en-US" dirty="0" smtClean="0"/>
              <a:t>“World War I awakened the political consciousness of colonial people”</a:t>
            </a:r>
          </a:p>
          <a:p>
            <a:pPr lvl="2"/>
            <a:r>
              <a:rPr lang="en-US" dirty="0" smtClean="0"/>
              <a:t>Ideas of liberty and freedom</a:t>
            </a:r>
          </a:p>
          <a:p>
            <a:r>
              <a:rPr lang="en-US" dirty="0" smtClean="0"/>
              <a:t>1918, the first Pan-African Congress issued a resolution:</a:t>
            </a:r>
          </a:p>
          <a:p>
            <a:pPr lvl="1"/>
            <a:r>
              <a:rPr lang="en-US" dirty="0" smtClean="0"/>
              <a:t>The natives of Africa must have the right to participate in the government as fast as their development permits, in conformity with the principle that the government exists for the natives, and not the natives for the government.</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Relations</a:t>
            </a:r>
            <a:endParaRPr lang="en-US" dirty="0"/>
          </a:p>
        </p:txBody>
      </p:sp>
      <p:sp>
        <p:nvSpPr>
          <p:cNvPr id="3" name="Content Placeholder 2"/>
          <p:cNvSpPr>
            <a:spLocks noGrp="1"/>
          </p:cNvSpPr>
          <p:nvPr>
            <p:ph idx="1"/>
          </p:nvPr>
        </p:nvSpPr>
        <p:spPr>
          <a:xfrm>
            <a:off x="0" y="1600200"/>
            <a:ext cx="9144000" cy="5257800"/>
          </a:xfrm>
        </p:spPr>
        <p:txBody>
          <a:bodyPr>
            <a:normAutofit/>
          </a:bodyPr>
          <a:lstStyle/>
          <a:p>
            <a:r>
              <a:rPr lang="en-US" dirty="0" smtClean="0"/>
              <a:t>Great Depression</a:t>
            </a:r>
          </a:p>
          <a:p>
            <a:pPr lvl="1"/>
            <a:r>
              <a:rPr lang="en-US" dirty="0" smtClean="0"/>
              <a:t>Really hurt Africa!</a:t>
            </a:r>
          </a:p>
          <a:p>
            <a:r>
              <a:rPr lang="en-US" dirty="0" smtClean="0"/>
              <a:t>World War II</a:t>
            </a:r>
          </a:p>
          <a:p>
            <a:pPr lvl="1"/>
            <a:r>
              <a:rPr lang="en-US" dirty="0" smtClean="0"/>
              <a:t>Nigerians were called to support Great Britain</a:t>
            </a:r>
          </a:p>
          <a:p>
            <a:r>
              <a:rPr lang="en-US" dirty="0" smtClean="0"/>
              <a:t>Atlantic Charter (FDR and Winston Churchill)</a:t>
            </a:r>
          </a:p>
          <a:p>
            <a:pPr lvl="1"/>
            <a:r>
              <a:rPr lang="en-US" dirty="0" smtClean="0"/>
              <a:t>“the right of all peoples to choose the form of government under which they will live.”</a:t>
            </a:r>
          </a:p>
          <a:p>
            <a:r>
              <a:rPr lang="en-US" dirty="0" smtClean="0"/>
              <a:t> Nigerian Trades Union Congress</a:t>
            </a:r>
          </a:p>
          <a:p>
            <a:r>
              <a:rPr lang="en-US" dirty="0" smtClean="0"/>
              <a:t>October 1, 1970</a:t>
            </a:r>
          </a:p>
          <a:p>
            <a:pPr lvl="1"/>
            <a:r>
              <a:rPr lang="en-US" dirty="0" smtClean="0"/>
              <a:t>Political Crisis</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of Colonization</a:t>
            </a:r>
            <a:endParaRPr lang="en-US" dirty="0"/>
          </a:p>
        </p:txBody>
      </p:sp>
      <p:sp>
        <p:nvSpPr>
          <p:cNvPr id="3" name="Content Placeholder 2"/>
          <p:cNvSpPr>
            <a:spLocks noGrp="1"/>
          </p:cNvSpPr>
          <p:nvPr>
            <p:ph idx="1"/>
          </p:nvPr>
        </p:nvSpPr>
        <p:spPr/>
        <p:txBody>
          <a:bodyPr/>
          <a:lstStyle/>
          <a:p>
            <a:r>
              <a:rPr lang="en-US" dirty="0" smtClean="0"/>
              <a:t>Political Instability</a:t>
            </a:r>
          </a:p>
          <a:p>
            <a:r>
              <a:rPr lang="en-US" dirty="0" smtClean="0"/>
              <a:t>Modern Borders</a:t>
            </a:r>
          </a:p>
          <a:p>
            <a:pPr lvl="1"/>
            <a:r>
              <a:rPr lang="en-US" dirty="0" smtClean="0"/>
              <a:t>No consideration for ethnic/linguistic groups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467600" cy="1143000"/>
          </a:xfrm>
        </p:spPr>
        <p:txBody>
          <a:bodyPr/>
          <a:lstStyle/>
          <a:p>
            <a:r>
              <a:rPr lang="en-US" dirty="0" smtClean="0"/>
              <a:t>Nigeria</a:t>
            </a:r>
            <a:endParaRPr lang="en-US" dirty="0"/>
          </a:p>
        </p:txBody>
      </p:sp>
      <p:sp>
        <p:nvSpPr>
          <p:cNvPr id="3" name="Content Placeholder 2"/>
          <p:cNvSpPr>
            <a:spLocks noGrp="1"/>
          </p:cNvSpPr>
          <p:nvPr>
            <p:ph idx="1"/>
          </p:nvPr>
        </p:nvSpPr>
        <p:spPr/>
        <p:txBody>
          <a:bodyPr/>
          <a:lstStyle/>
          <a:p>
            <a:endParaRPr lang="en-US"/>
          </a:p>
        </p:txBody>
      </p:sp>
      <p:pic>
        <p:nvPicPr>
          <p:cNvPr id="34818" name="Picture 2" descr="http://www.learnnc.org/lp/media/uploads/2008/07/nigeria_linguistic_1979.jpg"/>
          <p:cNvPicPr>
            <a:picLocks noChangeAspect="1" noChangeArrowheads="1"/>
          </p:cNvPicPr>
          <p:nvPr/>
        </p:nvPicPr>
        <p:blipFill>
          <a:blip r:embed="rId2" cstate="print"/>
          <a:srcRect/>
          <a:stretch>
            <a:fillRect/>
          </a:stretch>
        </p:blipFill>
        <p:spPr bwMode="auto">
          <a:xfrm>
            <a:off x="1371600" y="1066800"/>
            <a:ext cx="6705600" cy="5588000"/>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Religions</a:t>
            </a:r>
            <a:endParaRPr lang="en-US" dirty="0"/>
          </a:p>
        </p:txBody>
      </p:sp>
      <p:sp>
        <p:nvSpPr>
          <p:cNvPr id="3" name="Content Placeholder 2"/>
          <p:cNvSpPr>
            <a:spLocks noGrp="1"/>
          </p:cNvSpPr>
          <p:nvPr>
            <p:ph idx="1"/>
          </p:nvPr>
        </p:nvSpPr>
        <p:spPr>
          <a:xfrm>
            <a:off x="0" y="1646236"/>
            <a:ext cx="5410200" cy="5211763"/>
          </a:xfrm>
        </p:spPr>
        <p:txBody>
          <a:bodyPr>
            <a:normAutofit/>
          </a:bodyPr>
          <a:lstStyle/>
          <a:p>
            <a:r>
              <a:rPr lang="en-US" dirty="0" smtClean="0"/>
              <a:t>Islam</a:t>
            </a:r>
          </a:p>
          <a:p>
            <a:r>
              <a:rPr lang="en-US" dirty="0" smtClean="0"/>
              <a:t>Christianity (Nigeria, Ghana)</a:t>
            </a:r>
          </a:p>
          <a:p>
            <a:r>
              <a:rPr lang="en-US" dirty="0" smtClean="0"/>
              <a:t>Indigenous Religious influence (</a:t>
            </a:r>
            <a:r>
              <a:rPr lang="en-US" b="1" u="sng" dirty="0" smtClean="0"/>
              <a:t>syncretism)</a:t>
            </a:r>
            <a:endParaRPr lang="en-US" dirty="0" smtClean="0"/>
          </a:p>
          <a:p>
            <a:pPr lvl="1"/>
            <a:r>
              <a:rPr lang="en-US" dirty="0" smtClean="0"/>
              <a:t>Allegiance to clan’s god</a:t>
            </a:r>
          </a:p>
          <a:p>
            <a:r>
              <a:rPr lang="en-US" dirty="0" smtClean="0"/>
              <a:t>African traditional religion</a:t>
            </a:r>
          </a:p>
          <a:p>
            <a:r>
              <a:rPr lang="en-US" dirty="0" err="1" smtClean="0"/>
              <a:t>Griot</a:t>
            </a:r>
            <a:endParaRPr lang="en-US" dirty="0" smtClean="0"/>
          </a:p>
          <a:p>
            <a:pPr lvl="1"/>
            <a:r>
              <a:rPr lang="en-US" dirty="0" smtClean="0"/>
              <a:t>West African historian</a:t>
            </a:r>
          </a:p>
          <a:p>
            <a:pPr lvl="1"/>
            <a:r>
              <a:rPr lang="en-US" dirty="0" smtClean="0"/>
              <a:t>Poet, praise-singer, musician</a:t>
            </a:r>
            <a:endParaRPr lang="en-US" dirty="0"/>
          </a:p>
        </p:txBody>
      </p:sp>
      <p:pic>
        <p:nvPicPr>
          <p:cNvPr id="1026" name="Picture 2" descr="File:Great Mosque of Djenné 1.jpg"/>
          <p:cNvPicPr>
            <a:picLocks noChangeAspect="1" noChangeArrowheads="1"/>
          </p:cNvPicPr>
          <p:nvPr/>
        </p:nvPicPr>
        <p:blipFill>
          <a:blip r:embed="rId2" cstate="print"/>
          <a:srcRect/>
          <a:stretch>
            <a:fillRect/>
          </a:stretch>
        </p:blipFill>
        <p:spPr bwMode="auto">
          <a:xfrm>
            <a:off x="5486400" y="1676400"/>
            <a:ext cx="3149600" cy="2362200"/>
          </a:xfrm>
          <a:prstGeom prst="rect">
            <a:avLst/>
          </a:prstGeom>
          <a:noFill/>
        </p:spPr>
      </p:pic>
      <p:sp>
        <p:nvSpPr>
          <p:cNvPr id="6" name="Content Placeholder 2"/>
          <p:cNvSpPr txBox="1">
            <a:spLocks/>
          </p:cNvSpPr>
          <p:nvPr/>
        </p:nvSpPr>
        <p:spPr>
          <a:xfrm>
            <a:off x="5638800" y="4191000"/>
            <a:ext cx="3505200" cy="533400"/>
          </a:xfrm>
          <a:prstGeom prst="rect">
            <a:avLst/>
          </a:prstGeom>
        </p:spPr>
        <p:txBody>
          <a:bodyPr>
            <a:normAutofit fontScale="85000" lnSpcReduction="100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Great</a:t>
            </a:r>
            <a:r>
              <a:rPr kumimoji="0" lang="en-US" sz="2400" b="0" i="0" u="none" strike="noStrike" kern="1200" cap="none" spc="0" normalizeH="0" noProof="0" dirty="0" smtClean="0">
                <a:ln>
                  <a:noFill/>
                </a:ln>
                <a:solidFill>
                  <a:schemeClr val="tx1"/>
                </a:solidFill>
                <a:effectLst/>
                <a:uLnTx/>
                <a:uFillTx/>
                <a:latin typeface="+mn-lt"/>
                <a:ea typeface="+mn-ea"/>
                <a:cs typeface="+mn-cs"/>
              </a:rPr>
              <a:t> Mosque of </a:t>
            </a:r>
            <a:r>
              <a:rPr kumimoji="0" lang="en-US" sz="2400" b="0" i="0" u="none" strike="noStrike" kern="1200" cap="none" spc="0" normalizeH="0" noProof="0" dirty="0" err="1" smtClean="0">
                <a:ln>
                  <a:noFill/>
                </a:ln>
                <a:solidFill>
                  <a:schemeClr val="tx1"/>
                </a:solidFill>
                <a:effectLst/>
                <a:uLnTx/>
                <a:uFillTx/>
                <a:latin typeface="+mn-lt"/>
                <a:ea typeface="+mn-ea"/>
                <a:cs typeface="+mn-cs"/>
              </a:rPr>
              <a:t>Djenne</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1030" name="Picture 6" descr="http://upload.wikimedia.org/wikipedia/commons/thumb/7/72/Igbo_medicine_man.jpg/313px-Igbo_medicine_man.jpg"/>
          <p:cNvPicPr>
            <a:picLocks noChangeAspect="1" noChangeArrowheads="1"/>
          </p:cNvPicPr>
          <p:nvPr/>
        </p:nvPicPr>
        <p:blipFill>
          <a:blip r:embed="rId3" cstate="print"/>
          <a:srcRect/>
          <a:stretch>
            <a:fillRect/>
          </a:stretch>
        </p:blipFill>
        <p:spPr bwMode="auto">
          <a:xfrm>
            <a:off x="6705600" y="4723425"/>
            <a:ext cx="2438400" cy="2134575"/>
          </a:xfrm>
          <a:prstGeom prst="rect">
            <a:avLst/>
          </a:prstGeom>
          <a:noFill/>
        </p:spPr>
      </p:pic>
      <p:pic>
        <p:nvPicPr>
          <p:cNvPr id="1032" name="Picture 8" descr="http://upload.wikimedia.org/wikipedia/commons/thumb/2/25/Diffa_Niger_Griot_DSC_0177.jpg/200px-Diffa_Niger_Griot_DSC_0177.jpg"/>
          <p:cNvPicPr>
            <a:picLocks noChangeAspect="1" noChangeArrowheads="1"/>
          </p:cNvPicPr>
          <p:nvPr/>
        </p:nvPicPr>
        <p:blipFill>
          <a:blip r:embed="rId4" cstate="print"/>
          <a:srcRect/>
          <a:stretch>
            <a:fillRect/>
          </a:stretch>
        </p:blipFill>
        <p:spPr bwMode="auto">
          <a:xfrm>
            <a:off x="5181600" y="4679061"/>
            <a:ext cx="1447800" cy="2178939"/>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Games/Sports/Music</a:t>
            </a:r>
            <a:endParaRPr lang="en-US" dirty="0"/>
          </a:p>
        </p:txBody>
      </p:sp>
      <p:sp>
        <p:nvSpPr>
          <p:cNvPr id="3" name="Content Placeholder 2"/>
          <p:cNvSpPr>
            <a:spLocks noGrp="1"/>
          </p:cNvSpPr>
          <p:nvPr>
            <p:ph sz="half" idx="1"/>
          </p:nvPr>
        </p:nvSpPr>
        <p:spPr>
          <a:xfrm>
            <a:off x="0" y="1676400"/>
            <a:ext cx="4114800" cy="4449763"/>
          </a:xfrm>
        </p:spPr>
        <p:txBody>
          <a:bodyPr>
            <a:normAutofit fontScale="92500" lnSpcReduction="10000"/>
          </a:bodyPr>
          <a:lstStyle/>
          <a:p>
            <a:r>
              <a:rPr lang="en-US" dirty="0" err="1" smtClean="0"/>
              <a:t>Oware</a:t>
            </a:r>
            <a:endParaRPr lang="en-US" dirty="0" smtClean="0"/>
          </a:p>
          <a:p>
            <a:r>
              <a:rPr lang="en-US" dirty="0" smtClean="0"/>
              <a:t>Soccer</a:t>
            </a:r>
          </a:p>
          <a:p>
            <a:pPr lvl="1"/>
            <a:r>
              <a:rPr lang="en-US" dirty="0" smtClean="0"/>
              <a:t>World Cup!</a:t>
            </a:r>
          </a:p>
          <a:p>
            <a:pPr lvl="1"/>
            <a:endParaRPr lang="en-US" dirty="0" smtClean="0"/>
          </a:p>
          <a:p>
            <a:r>
              <a:rPr lang="en-US" dirty="0" smtClean="0"/>
              <a:t>Genres</a:t>
            </a:r>
          </a:p>
          <a:p>
            <a:pPr lvl="1"/>
            <a:r>
              <a:rPr lang="en-US" dirty="0" err="1" smtClean="0"/>
              <a:t>Mbalax</a:t>
            </a:r>
            <a:endParaRPr lang="en-US" dirty="0" smtClean="0"/>
          </a:p>
          <a:p>
            <a:pPr lvl="2"/>
            <a:r>
              <a:rPr lang="en-US" dirty="0" smtClean="0"/>
              <a:t>Jazz, soul, rock</a:t>
            </a:r>
          </a:p>
          <a:p>
            <a:pPr lvl="1"/>
            <a:r>
              <a:rPr lang="en-US" dirty="0" smtClean="0"/>
              <a:t>Highlife</a:t>
            </a:r>
          </a:p>
          <a:p>
            <a:pPr lvl="1"/>
            <a:r>
              <a:rPr lang="en-US" dirty="0" smtClean="0"/>
              <a:t>Fuji</a:t>
            </a:r>
          </a:p>
          <a:p>
            <a:pPr lvl="1"/>
            <a:r>
              <a:rPr lang="en-US" dirty="0" err="1" smtClean="0"/>
              <a:t>Afrobeat</a:t>
            </a:r>
            <a:endParaRPr lang="en-US" dirty="0"/>
          </a:p>
        </p:txBody>
      </p:sp>
      <p:sp>
        <p:nvSpPr>
          <p:cNvPr id="4" name="Content Placeholder 3"/>
          <p:cNvSpPr>
            <a:spLocks noGrp="1"/>
          </p:cNvSpPr>
          <p:nvPr>
            <p:ph sz="half" idx="2"/>
          </p:nvPr>
        </p:nvSpPr>
        <p:spPr>
          <a:xfrm>
            <a:off x="3124200" y="4846637"/>
            <a:ext cx="3733800" cy="2011363"/>
          </a:xfrm>
        </p:spPr>
        <p:txBody>
          <a:bodyPr>
            <a:normAutofit fontScale="92500" lnSpcReduction="10000"/>
          </a:bodyPr>
          <a:lstStyle/>
          <a:p>
            <a:r>
              <a:rPr lang="en-US" dirty="0" err="1" smtClean="0"/>
              <a:t>Kente</a:t>
            </a:r>
            <a:endParaRPr lang="en-US" dirty="0" smtClean="0"/>
          </a:p>
          <a:p>
            <a:r>
              <a:rPr lang="en-US" dirty="0" err="1" smtClean="0"/>
              <a:t>Boubou</a:t>
            </a:r>
            <a:r>
              <a:rPr lang="en-US" dirty="0" smtClean="0"/>
              <a:t> – attire</a:t>
            </a:r>
          </a:p>
          <a:p>
            <a:r>
              <a:rPr lang="en-US" dirty="0" err="1" smtClean="0"/>
              <a:t>Djembe</a:t>
            </a:r>
            <a:r>
              <a:rPr lang="en-US" dirty="0" smtClean="0"/>
              <a:t> drum</a:t>
            </a:r>
          </a:p>
          <a:p>
            <a:r>
              <a:rPr lang="en-US" dirty="0" err="1" smtClean="0"/>
              <a:t>Kora</a:t>
            </a:r>
            <a:endParaRPr lang="en-US" dirty="0" smtClean="0"/>
          </a:p>
          <a:p>
            <a:pPr lvl="1"/>
            <a:r>
              <a:rPr lang="en-US" dirty="0" smtClean="0"/>
              <a:t>Harp-lute</a:t>
            </a:r>
          </a:p>
          <a:p>
            <a:endParaRPr lang="en-US" dirty="0"/>
          </a:p>
        </p:txBody>
      </p:sp>
      <p:pic>
        <p:nvPicPr>
          <p:cNvPr id="4098" name="Picture 2" descr="http://upload.wikimedia.org/wikipedia/commons/thumb/a/ad/Owari-front.jpg/300px-Owari-front.jpg"/>
          <p:cNvPicPr>
            <a:picLocks noChangeAspect="1" noChangeArrowheads="1"/>
          </p:cNvPicPr>
          <p:nvPr/>
        </p:nvPicPr>
        <p:blipFill>
          <a:blip r:embed="rId2" cstate="print"/>
          <a:srcRect/>
          <a:stretch>
            <a:fillRect/>
          </a:stretch>
        </p:blipFill>
        <p:spPr bwMode="auto">
          <a:xfrm>
            <a:off x="2286000" y="1371600"/>
            <a:ext cx="2857500" cy="1495426"/>
          </a:xfrm>
          <a:prstGeom prst="rect">
            <a:avLst/>
          </a:prstGeom>
          <a:noFill/>
        </p:spPr>
      </p:pic>
      <p:pic>
        <p:nvPicPr>
          <p:cNvPr id="4100" name="Picture 4" descr="http://upload.wikimedia.org/wikipedia/commons/thumb/1/15/Tamadrum_YoussouNdour.jpg/300px-Tamadrum_YoussouNdour.jpg"/>
          <p:cNvPicPr>
            <a:picLocks noChangeAspect="1" noChangeArrowheads="1"/>
          </p:cNvPicPr>
          <p:nvPr/>
        </p:nvPicPr>
        <p:blipFill>
          <a:blip r:embed="rId3" cstate="print"/>
          <a:srcRect/>
          <a:stretch>
            <a:fillRect/>
          </a:stretch>
        </p:blipFill>
        <p:spPr bwMode="auto">
          <a:xfrm>
            <a:off x="3200400" y="3276600"/>
            <a:ext cx="2247900" cy="1498600"/>
          </a:xfrm>
          <a:prstGeom prst="rect">
            <a:avLst/>
          </a:prstGeom>
          <a:noFill/>
        </p:spPr>
      </p:pic>
      <p:pic>
        <p:nvPicPr>
          <p:cNvPr id="4102" name="Picture 6" descr="http://t1.gstatic.com/images?q=tbn:ANd9GcToWL282B5rq-Lpqbs11QmnfYUkJpDXRy9Mvzp7aDLoSMuY0mZR"/>
          <p:cNvPicPr>
            <a:picLocks noChangeAspect="1" noChangeArrowheads="1"/>
          </p:cNvPicPr>
          <p:nvPr/>
        </p:nvPicPr>
        <p:blipFill>
          <a:blip r:embed="rId4" cstate="print"/>
          <a:srcRect/>
          <a:stretch>
            <a:fillRect/>
          </a:stretch>
        </p:blipFill>
        <p:spPr bwMode="auto">
          <a:xfrm>
            <a:off x="685800" y="5257800"/>
            <a:ext cx="1650884" cy="1600200"/>
          </a:xfrm>
          <a:prstGeom prst="rect">
            <a:avLst/>
          </a:prstGeom>
          <a:noFill/>
        </p:spPr>
      </p:pic>
      <p:sp>
        <p:nvSpPr>
          <p:cNvPr id="4104" name="AutoShape 8" descr="data:image/jpg;base64,/9j/4AAQSkZJRgABAQAAAQABAAD/2wCEAAkGBhQSEBUUExMVFBUUGBcVFRgXGBUWFxcXFBcVFxUUGBYYGyYeFxojGRQUHy8gJCcpLCwsFR8xNTAqNSYrLCkBCQoKDgwOGg8PGiwfHyQpLCwpLCkpLCwsKSksKSwpLCwpLCksLCwpKSwpLCwsKSkpKSwpKSwpLCkpKSwsLCwpLP/AABEIAQQAwgMBIgACEQEDEQH/xAAbAAACAwEBAQAAAAAAAAAAAAADBAECBQAGB//EAEcQAAEDAgMFBAcFBQYFBQEAAAEAAhEDIQQSMQUiQVFhcYGRsQYTMqHB0fAUI0JS4TNicoLxFUNTkrLSJGOTotM0g8LD4gf/xAAaAQACAwEBAAAAAAAAAAAAAAABAgADBAUG/8QALBEAAgICAgEDAwQBBQAAAAAAAAECEQMhEjEEE0FRIjJhI0JxgdEFFDORsf/aAAwDAQACEQMRAD8AOdmM/JHbUd/uXf2UJtTP/UqfEpAVXcZRfXvjUrzrUjtWhs7GH+GR/wC49R/YTfyO6/ePS/2ypwLlcbRqczdD6g/SS/YoA9kx1e/5rPxuCOR3KJ9snQiLdq03Y2oQs3GOdkdrYSnhfuLNqtCtP2XHozyBW3TcGMzEhoFyTwWI0fdP7WD/AEIG1qz61bIDAbaLwI9oxxM/BNKPIRSojEYlmKxTHtaW5AJJiXRJBdFuIjsW7h6MunwSuzdmhghup1PNbeGwI4pZyXSLMcW9sigXTblYRrbTyTwbLp5fqgCnvZWi4vN+PxRGuIsddfnbv96yvZqQdlMSsH0rpjJHJwPDm2faBEmYgrbpu5dv9eqxfSmtFInUhwI56sjlzF+isw/cijL0zzT2OPB9py71MTAFg1tOZktkTaRqbKtNhzCCCDYHQNMbwuASMkOuOA5FHdhRJ+7JyuDQLhzsgZckATerNuLNeUerhpMgEF75s4tLXUocXEnek3AMQ4zyXSRiZwpmmA0ONgPYzGSfxXgNGiG7ZmepDsoIdlJdmmTMQImDc6JnDsDCAH3/AHWxF6LSS6YzAVWuBEiZvZKsZuXH+GYguJL2ViYv+YHXhqgvkjIp4BkBznDK4BzYBkgmJdmIDLgiCbkGJVK2CY25exo1vmmJIFskgy0jpCvUc9rbtAa0iLAEerc42bxO+9toAB6ImIhm60wPvGiB+SrUN5E5clRtuqhGDq4NotJJIzAAOc2IDrvEZbOaemYTC5tBlhE5r2DnDWAZLtNNJcdYgiZqvIZIvuxBuCRQpkTz9h/bdS+sHkMIJDhA1hpeGFsfmvUJvzOspgC5pwPZIccsw32c1w0y4Em4sJO8OJhEdhoAkBpsTmBbqRAF76P7YHOFUAOu2Q4gOD3EAgODmAXNt1pIg/h7IJQaDa2XMwhvD9sGxHeJPHiowCD8ECSc+v7tT/auQx63949d+/XRSn4/kl/g9Y/GN44hw78P/wCVSNoN0+0P/wA2F/8AIhOw7Y9lnPRo+rKow4I9hv8A2+Kz+ih/VYf7W2DGIdPLNhh/9qn7VTj/ANQ8njDsPbv9YlfsbR+Fpn+H4on2JhM5B7tbdVPSQVkYdmNZwrv/AOphv9yVrVWukGsQDwL6F+0tJTNGkwfhHuSHpO1vqIy6uAEDtSrHTC56KVsWynSO+1xlvsmZ3Wkx0kaoeyKucuqR7Rt7yfMeC81gtnS65Ma/LsXocFTiAHuk6Q825bpKecYpULFtnpcARMrVJtJPHTn7155uFIAHr3BxNr2vJ5dD4IjsK+fVms9zhc3hsEA6RB1WWUL9zSp17G168aidZ63VnVmlwnTnfkbe73Lz7sC9xj1zwdYzONuEwQi4DYtR7pdUqZBze8acfaVbhFfuLU5v2PR0XNGnzPJee9IMW1weBldvACZgkZHXLb5bEdoKmvs2He3UANhvvOn8yVfselEENJEgmOMkcQrMSjH6rK58nqjPbVv+C/7z7WoN/wAP/kk/zQqurENytyDdeJOYkF+W4mnoMsxxKbpbHpgndGtvrxQ9s7PY3CvhoBygWA/MAfNaVOLZQ8ckrA1MUMzt6kC6b/eWkUOTI/uQf5l1aqx0zUpgbvsmpYNfUcY3dYfl96X2dsKllksT7NiUZ/ZhB5IphWOTQiSzR1VhOUASCcsNc1vtMuIcdBxmbBS/EhxvUp+0Tm1sW0wLdtMO4ckevgKDdGNnusqU9ise4iBpIA95nwR9RC+m+kdLIj19OABwdctbUbJvx9ZHYENjqbQ379kt9XBtrTDhN3DmPBWOxWsJGVrtLHr5WXNwVE6sAPIoqaIoAH1aYDfvWy0C4toXng+1nwqfbWamtMRFhaHUzbe50x4nv0Rs6mNGNRGYJn5Qh6y+BvSZiVcc1ziRWc0EkgBrYE8BL9FympREmIiTC5Pyj8FdP5PQYMfdNMAkx751Rg+HNjWe6NTKFh6zfVtgFwgRz0sSr+uj+7d7vmmK0Fq3PKPNCxFWKcgw7nGt4iO8KW4scWvPcB8VV1dkyWuMG0j2T46pbDQ7GkfDkVk+kwHq2x+ceRWgMW0jR3+X9VkekuJ3Ww22YkmOMWHDWT4IRuxpaRk0pa+0am5BNx2Eck9gsCXG4aJmwB87rMpYkTrfUyDqfJa+D2jGgnx99lJphhRq1tmOyg7smeDrT2ntWZUFWmWh0Q6GCxgScovm0uLeS0Hbahm8wnKBIAgySAIJPOPFCx+MLmAeqeCLyXMgEiDpPOEsE72hp1WjUwGGLtR0mSBzXocBsoC58L6Ht0Xiv7SfUAjO1thukAgW3j8lsUq9b7Ox7C8uzEGCQSNJdfj8eCzPxpN23RrWXVId2rQe0HKch4akXI5a2WGKNUTLxHWTx6/BbWJx7wxwqAxlzCYluUjxBBPMhYztrN5Hpoe+ykIziqaBJpuxUMrZpDm8tTFuMRHBC2oK/wBneHZYHQCQHDkOY5p1uM4lj4ggw1x53sLJfa2PBw9SGu05aQRr4K2N2tFc6rsnBPHqr8FV2YnkOHwQsDR3ASbm/QDgEZz5+KDVNgTtHUaTQ0GL9b349ynCvym8wPLUe63cs3GbbZSJbd7j+FvPqeHBZdSpiKw402kWDdY1gu107Fasbl2V8kno9O95gE/iuek3+uxCtF45rz9B+JbAzF4Fodf368E+NrA7rhlJ1PDuPPtUeOug8vkepvM204Tx7Ff1wNhqNf1Qg5VBLjOnL65JOIybRjYmo4Pd/EfNSurk53W4nnzXLUkZzVw9PEgANyAAW7tNUVpxA9qOPG3+krQLb2I4IdUi4VHqTG9OIP1TpEPuI1ifJVzPm9QWvcN7tUeBN2gjxnuRiG/kHdrzRcpBUYgsMx94fA7v9qwvSR9QPYzMDmv7McYHbxXpabg3QC/9O7VYfpJUBqtMCzQRrzcU0JOxZpUZ+y8GWnM65d04fUeC9NhcO1txby8NAVnYNmluXktNz9B/W39VJrkSGhfbjopDmXsE2n2hPkOKRc0OcRFg1sXIjS6d24R6gSLlzSO5zPfcIYw7s7yGmA0cLWlSP0oZK2Rs2uxkhpJsQ4Dg/kD2Qe/otzYeIc2m2ZIm0AA7x4wL6dF4ahVc1xLAd57nEHW5kacV6bZO03uaYpiRqSfCyvcV2xoTdGtj8XmcbXsAOECS4zz0txkoBaAZFiZ0trz5z8ECiD6yXHQEd8X+SaNMDQcY+V1iyvdItiSzhc9frisjb2OmjU3XEQIOt5AuOS3fV6mI18e3gsOs6cK6frfHwSwWyT6IwDwaTeYCyNq4xz6nqqRjg9w4dByPNNY7GllABv7R5hh4gzJcOxL4PChjYBl5uSeM637ea0RjvkymTeolcLshrBIEnn4p0USBOkcrc/BEDhSY5zzlHEnmvP4va1SsSKcsZz/E4cyfwjsunim2RtRVHocKBDideHfr8UvVwwOg11BiAOc8Fi4L1tH2TmZ+VxnwPD6stmjifWi0iIlp1B68+1CSp2NGSfYo6g6k6QSWa5R5j5LR+1AMsZJAgdvPuXMaACHnu1/RI4Qerc6nAAJzNPaJ+uxK9kkuL0Vcy+q5Hc2+gXIWxKGKlIF1uHHmuFAhwmOHXj4ItRkn6hTUboeUecJmIhh7YVnN+vjyUPr80UPt9e5VPsujRWNBr00uf6LC9IjFQdG/Er0LG2v8/rkkMXsV2IxIAJDA0ZnctbCeKZNR2xZQb0idlNm2vYvRbL2Ix+84usY3YF+3n2IGFw4zeqoiPzO5d/NepwwbTp5BoND2zfxWPLmm1cdI1QwKP3bYtT2MyC00224m/es0bNLKg5HTQr0FHWBdv4kvWog1Jbp9fNYblP3s0RqJ5jHejMPL2NkO17fOEOnsrIScp4DjEzYTovdDCWS1a264XJgdddeei1QzzjGpbKaTejx7sDma7KcrhB6EOBt09lZuIwlWYBdbgXOB07dOxe2OHaQd2BxgD82vbZGr4BjmRlLuA4FvRD/ctPa0SWJVrs8O3AcSYOh4+ZgaBBx+zgKLt46sB0vvN909VtbTwL6LoDS9pjeBBgci2LLI2piT6qCx0lzY00ztPwhbIS5NNMzzVIwqVNz6xJIikA0dsS73n3J7DUC4zCVwALqTiJ3nvJ6XTNVpZRe78rXeMELX+CiPyY+NxX2ip/y2Hd/edoXfJO4bDC1tEjhKQAA0sFr0tE8lXQqabLQAla7A0hzeGo014dn6FMPNiUm7RIWLY/6jMJkAfpPDoh4jCgBpmcrxx5kCOy58Vaiw5RHP4kKmIDgwm36g28klFstx2bH9isN7X6Fcgfa6v5fL5qVTUiUgQbePqy4UzaeY776K1H2uxS9plp/eHjPJXMoQy4A8FRtC9iNZjl8ER1QyiB3H67Vn5cUXqPJ0ijaZJ4jpa/WUWnXNQ5KVxo53M8QOgS9Wk6oRTZq7U8hxut7B4ZtBmVvtaSs+TI2rZthDihvAYYUhkbrq88exRisUYIGs+CFVrZIaLnir4XD3Dndyobb0MlWzRwDclI5jc/H6KNhm2SdTEgy3Q2TWEfNIHn9BPjik6RVO6s2YHuWZtzDF1MlgJMtFuRcAT3Akp4O07Bz5BSHXjoltUZ1admTSoksc7gXmB0H6kpmnWzNEmIs6OfAwrsqiMjfwz2Xm8lc6kA0jQlJw5RtF/LezPxrWmLXB3r6jQmOq8p6T4I02Ai7S9sT/ABCy9O+xWZt4AUgXXZmyv4kB2jh1Bhw6hWePLjIfJj5RpHgNmu+7HVzj74+Ccxf7CoObHe4T8Eu/AOw5NN9ywk5pMODiSHDoRB70HH7TPqoYIkhpOsi4cLhdrt6OUnSpiNB/13LWovkBZdF7if0HMdFp4fMRfyCeQIxLvs0pIusVovYI8EuG8veAfMJLLYxC4YywRzPmVTFGGOk/HilabskgaTOnPy0Ko97i1wJJBtHRDiG9UexbhxH9VK8Fkf8AnPifmuVfpfknqfg9I1xnXiufOYGfxDzQ5kz1PwXU5ztB0kJvaypPZqtpjX6srZCSANTogVmEkZbmQR2SJWvRpZO3yXNyumdPAlxDYWmKQtdx1PwRJyiTdx0VadOLlTSBc6/1181m7Ly+HoE3KYq1osFVz4GqAxR/BC73/Ja9EQwDkPILEpHM4ch5rZc6G9dB3x81ZDRVPaNMuv2fJBo4gufpqh4mrryvpoi4aGkTrp8vckf0rZVx0ZeMqlnDt593ij0MWI1JB4ax42Q9r04a6DN/l7lnYSoRZVKTRp4qSNd9HNce5IY3D52OpuFnjL3/AIT4+aPgsVB6H6+adxGGFRhjWCFely+qPZXy4OmfPamHdXw76cTXw0gDi+lOnaOC8W/E72WDq53Ln8SV7TbG0ThsZTrEG4y1QOJFneLYPcVmenHo+GP+1URNKqJdGgJvm79D17V0/Gy9Rfv1/gzeZh/fH+zJo4sTYnwHdxT1HGjTM6/QfNYuG0EATz77BaOHAIzQLduo5LbKJhU2NVMcOuvRV+1sP5uXDj2Jdzd0EtGnXUpfOJ9kA6iO2/mhQeTGMSYc3kWzfhBKG1+8dDeLSiveN3o0eZsqG5/mHvj5IexE3ZR7YJEceX6LkesN53afNcqbQaZq0mDkrCkS9oF94HuHHsV6Akfr9cVs7LpNDM0Xkg/L3hV5J8I2PihzlROHw2QTElHYOJVqVIuKOaMa8Fy5Ny2zqxSiqRQmUUO5IcyuCrYxNR1lR1myoqcFJKCCWwj7tHetWpUgDq5v+pqysGN4notImzP4h7r/AAVi0JIcfUmYsrYWuC1oi4vPK6GDZJuqZHzP1KmWOkJFXoc2o0SWjj9ArzzK0OA6yt/GVJcORFl5zFH7wjqf6qmi6HQ+18eadp4s6LMouR/WJVJroLSZTb+wmYqmZMTxHB3Bw+K876M4k03P2dixYz6snQtM2B5fXBeuoVfDilNvej7cUwFpyVWb1N/Frhp3cwtWLJ+19f8Aj+SuS0fO9t7CODqljhmbrTPPoT0487c0lRfPHp/QaDvW96VV61enSzwypQzNq0zZxOnrBN3NgDThfmsJhvFoGkdo1XcwzcoJvs4+WHCVHVKnKLWcNeWvNXADhLRGk30v71Wgyw06k90fFWYyHfXSFYypF3gHLpZt+PGVTw14COSj1hzHu+vcgvrmUr6LYxt2PvBk9v1xXKADy8lCq4hNbDVNei3dmUXZXDgTmHgGn/SPFYVBtvrgtj0cqS97J0bnaOoIB8QR4KrOrgx/HlUkarTHapzFGfTBE/VkLLC5TOoRlXCy5jpHYpJVbGQrVO8rF9kF7ryoNSeCnfQWO7PFin3GzCOBvzggtt2SD3JTBN3ZTGIMUwRqIPgU3SsSrGw9LYzvsjFucA9NUtVdBghSTJHTDNfuNKx8U0etctWiJp9hKzMUIrdw8lW+x4EMse9NFLjQJmgJF0jQwbDGbJykAlqTY0RXc08dbK5b0B27s6nVpEVA10CRNoIuL6jtXzrF7MFN7gLAaiQY7xZw6r3eP2h6pjqpsGi3WbAd5gL5zVxcku1mZ+u9dXwXJp/Bh8mK18lmYfcEAEwD5c1LqIN2nnPzSTMWY04AfIouGqe0OyF0OjL6bqxfGWqd3zSmfeTGP/adyVablQvh9prnEj6/ouStNth2BcpRmdnpKWib2DWyYunyfLD/ADC3vASbLaWhCdiMr2u/KWuHcQfgq5RtMWMqaPblpBI6qWa3V8QbgjQ/QQcy4nR20VqCCYVHVICs8pXEVbKpsdAJuVM+9AbUmUVp3gmqgs2cI3dRcR+zPYh0BDER/snsUk9JCrsrhK+6oxj5bPLRBwhsFes/dIVdhoLgnS09Vn7QZ96OxN7N0KXx/wC0HYjewxOpiyLhnX7VFFloQ6bt5ABpMEKtet+qtTWRt3ago0n1DByjdHNxs0ePulTi5NJe4raVtnmvTrbedwoN0YZf1fFh3A+J6Lz87sDjr16dAs2pVc52YmS4kk8yTJPij3C9LjxrHFRRznLnsLWdACmjWglADS4i1vlwV30yByTUFrVB8WyXjmW/Fw+CVq0oVqlUyIB07YhzlR1Qk38k1FcWkaFEDKOweS5TRp7o7B5LlKKGaBxw5jwKE7EBxF5juFtFvFg4Ae5UdhGkWAPvHkk0VWehwNfPh6bpk5YPa23wUgpXYhHqi3QNJgdsH5o0rheQuM2juYXygmXLlm4mpAKbqlZuPeIhUwVsvR1A2RWGXgdEvTfuiyLgxL08l2Fm8w7gRSd1L0/ZRC6yqm3QqFsGbd580Sq6xQaFpU1TZIELs03KpjRvBRs87yNjBdFkRbDiyWP7RNYZL4hkHMOaatEHw6GL5r6b7Yz1hRB3aYJd1eR8BHeSvb+kW1BQwxqHlYc3GzW95Xx44lz6hc65Mkm1ybldTwMPKXqP26/k5/l5aXBe41TifD4plla3YkaDDdHi0LrtGWD0EoV4U1KxKDkPJSGJKLbSRfICRfQdmpcpNID3IVQXGunCOZUsBk3PDWE1Ge1ZpsqiBbguQQ9SpQtnpyTPMDgPrkrl8QBAEfWiqXRPL3rjzVTKlo0Nju3iCdR5f1TqzNlu+8bw4e4/otF+pXI81Vks7HhyuFFKkLLxrrrQrFZGNfvLPiWzahppt3JnAC5KUa/dWjgaYySDfkpPoDHqLt2OoRXaJWimKuh7FnbtEA4cWVcSrYTRCxjkaIW2e+6crXKQwBun6+oQaIDe6GnqjU2Zqcc0CqE0+sKVJz32DGlx7GifgnhG3QJOlZ84/wD6PtPPWbQB3aQBdyLyLeDT/wBy8oWhrgRxsUbE4k1qr3mSXuLj3mY+Cl+GzRwj5fqvU4cXpQUTzuXIpycg9ESLKSD09yrTp5dETMrKFjOiGk9Pcrza5HuVQqSeSnELylS658ERgUUst5lGztiwPj+iWmMpqiilAXIULZ7JtYAqTiG8D7/NebDlcFDgLzPWbJeHVWga3PgCtGtqV5f0dJ9eI1hy9I8LjeeqyV+Dr+D9j/kDVddZOIMv71pVAsx9396pxHQQ48bqewo3QkSE/h9Aqp9AQ7S4JhwS1LUJsC6oILYPil8cbo+CO+Ql9oGCmS2AtgHXT+LN+4eazcE64Wnimy5iD7CWpUt4BLelVcNwtQc2lsfxCPIlaJtfpAXnPTB33ThyAJ7czR8QtWFfWl+UUZfsb/B4T7MOFlU0eiJCqR2/XevR2efpAiyDp710dFdwJ6qI6JrJSIyDqqmmrhVIHipZKI9WFIVcv0VYdigKJyDkuUSpQDQZqlLterhyeiuze9FD/wAQTyY7zavUVWcV5X0Ud/xH8jvgV6k1Fwf9QX6v9I7fg/8AF/YlWbCzqbN7vW26hKVdg8t1khI6AArQpNsEmxklPMbCryEQeid4LQY2/ikMOd8LSIh09qRdIUzMGfvSEPag3lakYrjtRNqN3j9aJg+4phBcLcqsksPL5FYeGNwt553Wnkf0+KDVsDJp6Eu1XmfSozReeO4PF4P/AMV6msIavM+lLYwd9XPYf9RAWnx1+rFfkozP9KX8HhQuJVnKIXozg2RnUhyrkXaKEs5rBKqAiU3XUEDsQIDKhXPRQiQrK5TChGiWCpvRmFItejNqlaGimzW2ZjPU1A/LmsQRpMiNVru9Kp/uz/m//K8w2t1KK2p1WXL42PI+U1Zox5541UWb9T0oeRusA7ST8lm4raFSp7RnpoPBKesPNTmPNLHx8cPtihpeRkl3II15HEha+GxuJYdA5vAFwJjpeVi51o0HlzJltrHMbdFm8uH0rRr8Kf1NNm3h9tVC4TTg6XkLA236U1q1ZzGGWbzYEw6xa4214q9PZtR280kzoGvys7ySSewBL7a2fiKdDO4NaGQAGuJO8QMxM3/VYsUMal7HRk3VnmGYl0yHOBPIkLf2ZQq0y2rUeRxaySXO7Z0akNjhjSCZdUnda0ZjYcOAPU6J5+OpZg0OlzoM9S2S0zyPEm/ICF03Dm6rRzpZVjj3sdpbSqjR7u8z5pp/pNiSI9aY6Bo06gLLUhyb0oPdL/oyepNe7Nmn6XYmIL2u/iaPhCFtT0iqV6QpvYwBpzS2ZMAiLk81mSFWRwQ9GCfJILyzaqyrlUhXK6FaVFQFBViPq6glQhVdmm5XLmqAIyjmoLequQoIUDZTKFylcoSzHY5HaVntejMqrYZx1rkZj0kyqjNd1SNDjrXq2ZKAojaiRoYPmRaVbKQYkcRa/Tol2lW8FXKKapjxbi7RqbJ2u2AXCCHyKTZDS0Zs2Yt3ps08Ac2tkPaWLdPq37gqOsAQeMATMNFz7RcL62QsBjBTDmuZna8guizgRbM06TB0NjAVK20KJ/uqoibENdrlsLn97hxVfFR1GOizk5fVKWzNxGwCx5AcWuBIvB6G7dUE4R1PK5olwmd0PbcETB7eIW1i8RTJii17KQgsa8tnM4DPDW+yJA9/NAVllVUGoCi2kxrXlzi2XDK4ZDEFsnUnWyGCq6LlKC3ZZpUqiklABYFRKqV2ZGiFweq6exDK5qlAsLlHRQPBQCoB1S0EmFRyuXKgRAddcuzLkQnlwURrly5a0ZwtNyaY2y5coxkS4wrteVy5VsdBGlGabrlyWgl8yJFlK5VjEMCoX3XLkCHVNVZpXLkSEuKk8Fy5AJylgXLkUAq5qhwXLkQMvKhpXLkpEQTdTClcoApkC5cuU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6" name="Picture 10" descr="http://www.freewebs.com/dnatural/boubou.jpg"/>
          <p:cNvPicPr>
            <a:picLocks noChangeAspect="1" noChangeArrowheads="1"/>
          </p:cNvPicPr>
          <p:nvPr/>
        </p:nvPicPr>
        <p:blipFill>
          <a:blip r:embed="rId5" cstate="print"/>
          <a:srcRect/>
          <a:stretch>
            <a:fillRect/>
          </a:stretch>
        </p:blipFill>
        <p:spPr bwMode="auto">
          <a:xfrm>
            <a:off x="7391400" y="0"/>
            <a:ext cx="1752600" cy="2343048"/>
          </a:xfrm>
          <a:prstGeom prst="rect">
            <a:avLst/>
          </a:prstGeom>
          <a:noFill/>
        </p:spPr>
      </p:pic>
      <p:pic>
        <p:nvPicPr>
          <p:cNvPr id="4108" name="Picture 12" descr="http://ancientafricah.wikispaces.com/file/view/boubou.jpg/30361311/boubou.jpg"/>
          <p:cNvPicPr>
            <a:picLocks noChangeAspect="1" noChangeArrowheads="1"/>
          </p:cNvPicPr>
          <p:nvPr/>
        </p:nvPicPr>
        <p:blipFill>
          <a:blip r:embed="rId6" cstate="print"/>
          <a:srcRect/>
          <a:stretch>
            <a:fillRect/>
          </a:stretch>
        </p:blipFill>
        <p:spPr bwMode="auto">
          <a:xfrm>
            <a:off x="6319527" y="76200"/>
            <a:ext cx="919473" cy="2209800"/>
          </a:xfrm>
          <a:prstGeom prst="rect">
            <a:avLst/>
          </a:prstGeom>
          <a:noFill/>
        </p:spPr>
      </p:pic>
      <p:pic>
        <p:nvPicPr>
          <p:cNvPr id="4110" name="Picture 14" descr="http://dragonheadmusic.com/images/Djembe_Drum_African_Handmade.jpg"/>
          <p:cNvPicPr>
            <a:picLocks noChangeAspect="1" noChangeArrowheads="1"/>
          </p:cNvPicPr>
          <p:nvPr/>
        </p:nvPicPr>
        <p:blipFill>
          <a:blip r:embed="rId7" cstate="print"/>
          <a:srcRect/>
          <a:stretch>
            <a:fillRect/>
          </a:stretch>
        </p:blipFill>
        <p:spPr bwMode="auto">
          <a:xfrm>
            <a:off x="7467600" y="2514600"/>
            <a:ext cx="1143000" cy="2286001"/>
          </a:xfrm>
          <a:prstGeom prst="rect">
            <a:avLst/>
          </a:prstGeom>
          <a:noFill/>
        </p:spPr>
      </p:pic>
      <p:pic>
        <p:nvPicPr>
          <p:cNvPr id="4112" name="Picture 16" descr="http://badin-yaa.com/images/instruments/kora.jpg"/>
          <p:cNvPicPr>
            <a:picLocks noChangeAspect="1" noChangeArrowheads="1"/>
          </p:cNvPicPr>
          <p:nvPr/>
        </p:nvPicPr>
        <p:blipFill>
          <a:blip r:embed="rId8" cstate="print"/>
          <a:srcRect/>
          <a:stretch>
            <a:fillRect/>
          </a:stretch>
        </p:blipFill>
        <p:spPr bwMode="auto">
          <a:xfrm>
            <a:off x="6248400" y="2590800"/>
            <a:ext cx="690563" cy="2152989"/>
          </a:xfrm>
          <a:prstGeom prst="rect">
            <a:avLst/>
          </a:prstGeom>
          <a:noFill/>
        </p:spPr>
      </p:pic>
      <p:pic>
        <p:nvPicPr>
          <p:cNvPr id="41986" name="Picture 2" descr="http://www.istockphoto.com/file_thumbview_approve/4655452/2/istockphoto_4655452-ghana-traditional-kente-cloth-border-detail.jpg"/>
          <p:cNvPicPr>
            <a:picLocks noChangeAspect="1" noChangeArrowheads="1"/>
          </p:cNvPicPr>
          <p:nvPr/>
        </p:nvPicPr>
        <p:blipFill>
          <a:blip r:embed="rId9" cstate="print"/>
          <a:srcRect/>
          <a:stretch>
            <a:fillRect/>
          </a:stretch>
        </p:blipFill>
        <p:spPr bwMode="auto">
          <a:xfrm>
            <a:off x="6324600" y="5105400"/>
            <a:ext cx="2171700" cy="160020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 Africa Today: ECOWAS</a:t>
            </a:r>
            <a:endParaRPr lang="en-US" dirty="0"/>
          </a:p>
        </p:txBody>
      </p:sp>
      <p:sp>
        <p:nvSpPr>
          <p:cNvPr id="3" name="Content Placeholder 2"/>
          <p:cNvSpPr>
            <a:spLocks noGrp="1"/>
          </p:cNvSpPr>
          <p:nvPr>
            <p:ph idx="1"/>
          </p:nvPr>
        </p:nvSpPr>
        <p:spPr/>
        <p:txBody>
          <a:bodyPr/>
          <a:lstStyle/>
          <a:p>
            <a:r>
              <a:rPr lang="en-US" dirty="0" smtClean="0"/>
              <a:t>Economic Community of West African States</a:t>
            </a:r>
          </a:p>
          <a:p>
            <a:pPr lvl="1"/>
            <a:r>
              <a:rPr lang="en-US" dirty="0" smtClean="0"/>
              <a:t>All countries except Mauritania</a:t>
            </a:r>
          </a:p>
          <a:p>
            <a:r>
              <a:rPr lang="en-US" dirty="0" smtClean="0"/>
              <a:t>Treaty of Lagos</a:t>
            </a:r>
          </a:p>
          <a:p>
            <a:pPr lvl="1"/>
            <a:r>
              <a:rPr lang="en-US" dirty="0" smtClean="0"/>
              <a:t>Promote region’s economy</a:t>
            </a:r>
          </a:p>
          <a:p>
            <a:r>
              <a:rPr lang="en-US" dirty="0" smtClean="0"/>
              <a:t>West African Monetary Union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438400" cy="3382962"/>
          </a:xfrm>
        </p:spPr>
        <p:txBody>
          <a:bodyPr/>
          <a:lstStyle/>
          <a:p>
            <a:r>
              <a:rPr lang="en-US" dirty="0" smtClean="0"/>
              <a:t>Lake Chad</a:t>
            </a:r>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2822510" y="0"/>
            <a:ext cx="632149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Stateless Societies</a:t>
            </a:r>
            <a:endParaRPr lang="en-US" dirty="0"/>
          </a:p>
        </p:txBody>
      </p:sp>
      <p:sp>
        <p:nvSpPr>
          <p:cNvPr id="3" name="Content Placeholder 2"/>
          <p:cNvSpPr>
            <a:spLocks noGrp="1"/>
          </p:cNvSpPr>
          <p:nvPr>
            <p:ph idx="1"/>
          </p:nvPr>
        </p:nvSpPr>
        <p:spPr/>
        <p:txBody>
          <a:bodyPr/>
          <a:lstStyle/>
          <a:p>
            <a:r>
              <a:rPr lang="en-US" dirty="0" smtClean="0"/>
              <a:t>Whereas old kingdoms were centralized, today many countries are </a:t>
            </a:r>
            <a:r>
              <a:rPr lang="en-US" i="1" dirty="0" smtClean="0"/>
              <a:t>decentralized</a:t>
            </a:r>
            <a:endParaRPr lang="en-US" dirty="0" smtClean="0"/>
          </a:p>
          <a:p>
            <a:r>
              <a:rPr lang="en-US" dirty="0" smtClean="0"/>
              <a:t>Decentralization ruled by elders</a:t>
            </a:r>
          </a:p>
          <a:p>
            <a:pPr lvl="1"/>
            <a:r>
              <a:rPr lang="en-US" dirty="0" smtClean="0"/>
              <a:t>“Democracies of age”</a:t>
            </a:r>
          </a:p>
          <a:p>
            <a:r>
              <a:rPr lang="en-US" dirty="0" smtClean="0"/>
              <a:t>Igbo of Southeast Nigeria</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of West Africa</a:t>
            </a:r>
            <a:endParaRPr lang="en-US" dirty="0"/>
          </a:p>
        </p:txBody>
      </p:sp>
      <p:sp>
        <p:nvSpPr>
          <p:cNvPr id="3" name="Content Placeholder 2"/>
          <p:cNvSpPr>
            <a:spLocks noGrp="1"/>
          </p:cNvSpPr>
          <p:nvPr>
            <p:ph idx="1"/>
          </p:nvPr>
        </p:nvSpPr>
        <p:spPr/>
        <p:txBody>
          <a:bodyPr/>
          <a:lstStyle/>
          <a:p>
            <a:r>
              <a:rPr lang="en-US" dirty="0" smtClean="0"/>
              <a:t>Sierra Leone</a:t>
            </a:r>
          </a:p>
          <a:p>
            <a:pPr lvl="1"/>
            <a:r>
              <a:rPr lang="en-US" dirty="0" smtClean="0"/>
              <a:t>31% literacy rate</a:t>
            </a:r>
          </a:p>
          <a:p>
            <a:pPr lvl="1"/>
            <a:r>
              <a:rPr lang="en-US" dirty="0" smtClean="0"/>
              <a:t>Civil wars</a:t>
            </a:r>
          </a:p>
          <a:p>
            <a:r>
              <a:rPr lang="en-US" dirty="0" smtClean="0"/>
              <a:t>Ghana</a:t>
            </a:r>
          </a:p>
          <a:p>
            <a:pPr lvl="1"/>
            <a:r>
              <a:rPr lang="en-US" dirty="0" smtClean="0"/>
              <a:t>Economic</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Review</a:t>
            </a:r>
            <a:endParaRPr lang="en-US" dirty="0"/>
          </a:p>
        </p:txBody>
      </p:sp>
      <p:sp>
        <p:nvSpPr>
          <p:cNvPr id="4" name="Content Placeholder 3"/>
          <p:cNvSpPr>
            <a:spLocks noGrp="1"/>
          </p:cNvSpPr>
          <p:nvPr>
            <p:ph sz="half" idx="1"/>
          </p:nvPr>
        </p:nvSpPr>
        <p:spPr>
          <a:xfrm>
            <a:off x="0" y="1524000"/>
            <a:ext cx="4648200" cy="4602163"/>
          </a:xfrm>
        </p:spPr>
        <p:txBody>
          <a:bodyPr>
            <a:normAutofit fontScale="92500"/>
          </a:bodyPr>
          <a:lstStyle/>
          <a:p>
            <a:pPr lvl="0"/>
            <a:r>
              <a:rPr lang="en-US" dirty="0" smtClean="0"/>
              <a:t>Porto Novo, Benin</a:t>
            </a:r>
          </a:p>
          <a:p>
            <a:pPr lvl="0"/>
            <a:r>
              <a:rPr lang="en-US" dirty="0" smtClean="0"/>
              <a:t>Ouagadougou, Burkina Faso</a:t>
            </a:r>
          </a:p>
          <a:p>
            <a:pPr lvl="0"/>
            <a:r>
              <a:rPr lang="en-US" dirty="0" smtClean="0"/>
              <a:t>Praia, Cape Verde</a:t>
            </a:r>
          </a:p>
          <a:p>
            <a:pPr lvl="0"/>
            <a:r>
              <a:rPr lang="en-US" dirty="0" smtClean="0"/>
              <a:t>N’Djamena, Chad</a:t>
            </a:r>
          </a:p>
          <a:p>
            <a:pPr lvl="0"/>
            <a:r>
              <a:rPr lang="en-US" dirty="0" smtClean="0"/>
              <a:t>Yamoussoukro, Cote d'Ivoire </a:t>
            </a:r>
          </a:p>
          <a:p>
            <a:pPr lvl="0"/>
            <a:r>
              <a:rPr lang="en-US" dirty="0" smtClean="0"/>
              <a:t>Banjul, Gambia</a:t>
            </a:r>
          </a:p>
          <a:p>
            <a:pPr lvl="0"/>
            <a:r>
              <a:rPr lang="en-US" dirty="0" smtClean="0"/>
              <a:t>Accra, Ghana</a:t>
            </a:r>
          </a:p>
          <a:p>
            <a:pPr lvl="0"/>
            <a:r>
              <a:rPr lang="en-US" dirty="0" smtClean="0"/>
              <a:t>Conakry, Guinea</a:t>
            </a:r>
          </a:p>
          <a:p>
            <a:pPr lvl="0"/>
            <a:r>
              <a:rPr lang="en-US" dirty="0" smtClean="0"/>
              <a:t>Bissau Guinea-Bissau</a:t>
            </a:r>
          </a:p>
          <a:p>
            <a:pPr lvl="0"/>
            <a:endParaRPr lang="en-US" dirty="0" smtClean="0"/>
          </a:p>
          <a:p>
            <a:endParaRPr lang="en-US" dirty="0"/>
          </a:p>
        </p:txBody>
      </p:sp>
      <p:sp>
        <p:nvSpPr>
          <p:cNvPr id="5" name="Content Placeholder 4"/>
          <p:cNvSpPr>
            <a:spLocks noGrp="1"/>
          </p:cNvSpPr>
          <p:nvPr>
            <p:ph sz="half" idx="2"/>
          </p:nvPr>
        </p:nvSpPr>
        <p:spPr>
          <a:xfrm>
            <a:off x="4800600" y="1600200"/>
            <a:ext cx="4343400" cy="4906963"/>
          </a:xfrm>
        </p:spPr>
        <p:txBody>
          <a:bodyPr>
            <a:normAutofit fontScale="92500"/>
          </a:bodyPr>
          <a:lstStyle/>
          <a:p>
            <a:pPr lvl="0"/>
            <a:r>
              <a:rPr lang="en-US" dirty="0" smtClean="0"/>
              <a:t>Monrovia, Liberia</a:t>
            </a:r>
          </a:p>
          <a:p>
            <a:pPr lvl="0"/>
            <a:r>
              <a:rPr lang="en-US" dirty="0" smtClean="0"/>
              <a:t>Bamako, Mali</a:t>
            </a:r>
          </a:p>
          <a:p>
            <a:pPr lvl="0"/>
            <a:r>
              <a:rPr lang="en-US" dirty="0" smtClean="0"/>
              <a:t>Nouakchott, Mauritania</a:t>
            </a:r>
          </a:p>
          <a:p>
            <a:pPr lvl="0"/>
            <a:r>
              <a:rPr lang="en-US" dirty="0" smtClean="0"/>
              <a:t>Niamey, Niger</a:t>
            </a:r>
          </a:p>
          <a:p>
            <a:pPr lvl="0"/>
            <a:r>
              <a:rPr lang="en-US" dirty="0" smtClean="0"/>
              <a:t>Abuja, Nigeria</a:t>
            </a:r>
          </a:p>
          <a:p>
            <a:pPr lvl="0"/>
            <a:r>
              <a:rPr lang="en-US" dirty="0" smtClean="0"/>
              <a:t>Dakar, Senegal</a:t>
            </a:r>
          </a:p>
          <a:p>
            <a:pPr lvl="0"/>
            <a:r>
              <a:rPr lang="en-US" dirty="0" smtClean="0"/>
              <a:t>Freetown, Sierra Leone</a:t>
            </a:r>
          </a:p>
          <a:p>
            <a:pPr lvl="0"/>
            <a:r>
              <a:rPr lang="en-US" dirty="0" smtClean="0"/>
              <a:t> </a:t>
            </a:r>
            <a:r>
              <a:rPr lang="en-US" dirty="0" err="1" smtClean="0"/>
              <a:t>Lomé</a:t>
            </a:r>
            <a:r>
              <a:rPr lang="en-US" dirty="0" smtClean="0"/>
              <a:t>, Togo</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Review</a:t>
            </a:r>
            <a:endParaRPr lang="en-US" dirty="0"/>
          </a:p>
        </p:txBody>
      </p:sp>
      <p:sp>
        <p:nvSpPr>
          <p:cNvPr id="3" name="Content Placeholder 2"/>
          <p:cNvSpPr>
            <a:spLocks noGrp="1"/>
          </p:cNvSpPr>
          <p:nvPr>
            <p:ph idx="1"/>
          </p:nvPr>
        </p:nvSpPr>
        <p:spPr/>
        <p:txBody>
          <a:bodyPr/>
          <a:lstStyle/>
          <a:p>
            <a:endParaRPr lang="en-US"/>
          </a:p>
        </p:txBody>
      </p:sp>
      <p:pic>
        <p:nvPicPr>
          <p:cNvPr id="40962" name="Picture 2"/>
          <p:cNvPicPr>
            <a:picLocks noChangeAspect="1" noChangeArrowheads="1"/>
          </p:cNvPicPr>
          <p:nvPr/>
        </p:nvPicPr>
        <p:blipFill>
          <a:blip r:embed="rId2" cstate="print"/>
          <a:srcRect/>
          <a:stretch>
            <a:fillRect/>
          </a:stretch>
        </p:blipFill>
        <p:spPr bwMode="auto">
          <a:xfrm>
            <a:off x="0" y="1330518"/>
            <a:ext cx="9144000" cy="53750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tatic.howstuffworks.com/gif/willow/songhai-empire0.gif"/>
          <p:cNvPicPr>
            <a:picLocks noChangeAspect="1" noChangeArrowheads="1"/>
          </p:cNvPicPr>
          <p:nvPr/>
        </p:nvPicPr>
        <p:blipFill>
          <a:blip r:embed="rId2" cstate="print"/>
          <a:srcRect/>
          <a:stretch>
            <a:fillRect/>
          </a:stretch>
        </p:blipFill>
        <p:spPr bwMode="auto">
          <a:xfrm>
            <a:off x="3200401" y="0"/>
            <a:ext cx="5943600" cy="6878726"/>
          </a:xfrm>
          <a:prstGeom prst="rect">
            <a:avLst/>
          </a:prstGeom>
          <a:noFill/>
        </p:spPr>
      </p:pic>
      <p:pic>
        <p:nvPicPr>
          <p:cNvPr id="1028" name="Picture 4" descr="http://img.timeinc.net/time/europe/pilgrim/images/map_goree.jpg"/>
          <p:cNvPicPr>
            <a:picLocks noChangeAspect="1" noChangeArrowheads="1"/>
          </p:cNvPicPr>
          <p:nvPr/>
        </p:nvPicPr>
        <p:blipFill>
          <a:blip r:embed="rId3" cstate="print"/>
          <a:srcRect/>
          <a:stretch>
            <a:fillRect/>
          </a:stretch>
        </p:blipFill>
        <p:spPr bwMode="auto">
          <a:xfrm>
            <a:off x="457200" y="685800"/>
            <a:ext cx="2763295" cy="3352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Lake Chad</a:t>
            </a:r>
            <a:endParaRPr lang="en-US" dirty="0"/>
          </a:p>
        </p:txBody>
      </p:sp>
      <p:sp>
        <p:nvSpPr>
          <p:cNvPr id="3" name="Content Placeholder 2"/>
          <p:cNvSpPr>
            <a:spLocks noGrp="1"/>
          </p:cNvSpPr>
          <p:nvPr>
            <p:ph idx="1"/>
          </p:nvPr>
        </p:nvSpPr>
        <p:spPr>
          <a:xfrm>
            <a:off x="0" y="1752600"/>
            <a:ext cx="6477000" cy="5105400"/>
          </a:xfrm>
        </p:spPr>
        <p:txBody>
          <a:bodyPr>
            <a:normAutofit fontScale="85000" lnSpcReduction="20000"/>
          </a:bodyPr>
          <a:lstStyle/>
          <a:p>
            <a:r>
              <a:rPr lang="en-US" dirty="0" smtClean="0"/>
              <a:t>Very important</a:t>
            </a:r>
          </a:p>
          <a:p>
            <a:pPr lvl="1"/>
            <a:r>
              <a:rPr lang="en-US" dirty="0" smtClean="0"/>
              <a:t>Chad, Cameroon, Niger, Nigeria</a:t>
            </a:r>
          </a:p>
          <a:p>
            <a:pPr lvl="1"/>
            <a:r>
              <a:rPr lang="en-US" dirty="0" smtClean="0"/>
              <a:t>20 million people</a:t>
            </a:r>
          </a:p>
          <a:p>
            <a:pPr lvl="1"/>
            <a:r>
              <a:rPr lang="en-US" dirty="0" smtClean="0"/>
              <a:t>Fishing</a:t>
            </a:r>
          </a:p>
          <a:p>
            <a:pPr lvl="1"/>
            <a:r>
              <a:rPr lang="en-US" dirty="0" smtClean="0"/>
              <a:t>Water</a:t>
            </a:r>
          </a:p>
          <a:p>
            <a:r>
              <a:rPr lang="en-US" dirty="0" smtClean="0"/>
              <a:t>Shrank as much as 95% since 1963</a:t>
            </a:r>
          </a:p>
          <a:p>
            <a:r>
              <a:rPr lang="en-US" dirty="0" smtClean="0"/>
              <a:t>Human population expansion</a:t>
            </a:r>
          </a:p>
          <a:p>
            <a:r>
              <a:rPr lang="en-US" dirty="0" smtClean="0"/>
              <a:t>Water Stress</a:t>
            </a:r>
          </a:p>
          <a:p>
            <a:pPr lvl="1"/>
            <a:r>
              <a:rPr lang="en-US" dirty="0" smtClean="0"/>
              <a:t>Overuse of water without being replenished!</a:t>
            </a:r>
          </a:p>
          <a:p>
            <a:pPr lvl="1"/>
            <a:endParaRPr lang="en-US" dirty="0" smtClean="0"/>
          </a:p>
          <a:p>
            <a:r>
              <a:rPr lang="en-US" dirty="0" smtClean="0">
                <a:hlinkClick r:id="rId2"/>
              </a:rPr>
              <a:t>http://articles.cnn.com/2011-03-02/world/shrinking.lake.chad_1_lake-chad-lake-region-locals?_s=PM:WORLD</a:t>
            </a:r>
            <a:endParaRPr lang="en-US" dirty="0"/>
          </a:p>
        </p:txBody>
      </p:sp>
      <p:pic>
        <p:nvPicPr>
          <p:cNvPr id="1026" name="Picture 2" descr="Lake-Chad-fishing-photograph.jpg"/>
          <p:cNvPicPr>
            <a:picLocks noChangeAspect="1" noChangeArrowheads="1"/>
          </p:cNvPicPr>
          <p:nvPr/>
        </p:nvPicPr>
        <p:blipFill>
          <a:blip r:embed="rId3" cstate="print"/>
          <a:srcRect/>
          <a:stretch>
            <a:fillRect/>
          </a:stretch>
        </p:blipFill>
        <p:spPr bwMode="auto">
          <a:xfrm>
            <a:off x="6220354" y="0"/>
            <a:ext cx="2923646" cy="1981201"/>
          </a:xfrm>
          <a:prstGeom prst="rect">
            <a:avLst/>
          </a:prstGeom>
          <a:noFill/>
        </p:spPr>
      </p:pic>
      <p:pic>
        <p:nvPicPr>
          <p:cNvPr id="1028" name="Picture 4" descr="Lake-chad-fishing-photograph-2.jpg"/>
          <p:cNvPicPr>
            <a:picLocks noChangeAspect="1" noChangeArrowheads="1"/>
          </p:cNvPicPr>
          <p:nvPr/>
        </p:nvPicPr>
        <p:blipFill>
          <a:blip r:embed="rId4" cstate="print"/>
          <a:srcRect/>
          <a:stretch>
            <a:fillRect/>
          </a:stretch>
        </p:blipFill>
        <p:spPr bwMode="auto">
          <a:xfrm>
            <a:off x="6391275" y="2133600"/>
            <a:ext cx="2752725" cy="1884808"/>
          </a:xfrm>
          <a:prstGeom prst="rect">
            <a:avLst/>
          </a:prstGeom>
          <a:noFill/>
        </p:spPr>
      </p:pic>
      <p:pic>
        <p:nvPicPr>
          <p:cNvPr id="1030" name="Picture 6" descr="Lake-Chad-photo-3.jpg"/>
          <p:cNvPicPr>
            <a:picLocks noChangeAspect="1" noChangeArrowheads="1"/>
          </p:cNvPicPr>
          <p:nvPr/>
        </p:nvPicPr>
        <p:blipFill>
          <a:blip r:embed="rId5" cstate="print"/>
          <a:srcRect/>
          <a:stretch>
            <a:fillRect/>
          </a:stretch>
        </p:blipFill>
        <p:spPr bwMode="auto">
          <a:xfrm>
            <a:off x="7239000" y="4020553"/>
            <a:ext cx="1905000" cy="2837448"/>
          </a:xfrm>
          <a:prstGeom prst="rect">
            <a:avLst/>
          </a:prstGeom>
          <a:noFill/>
        </p:spPr>
      </p:pic>
      <p:pic>
        <p:nvPicPr>
          <p:cNvPr id="1032" name="Picture 8" descr="http://1.bp.blogspot.com/_Yz8UrquOEG8/Sib-FV2LgqI/AAAAAAAAAuE/C1JizV7RGLo/s320/lake_chad_180map.gif"/>
          <p:cNvPicPr>
            <a:picLocks noChangeAspect="1" noChangeArrowheads="1"/>
          </p:cNvPicPr>
          <p:nvPr/>
        </p:nvPicPr>
        <p:blipFill>
          <a:blip r:embed="rId6" cstate="print"/>
          <a:srcRect/>
          <a:stretch>
            <a:fillRect/>
          </a:stretch>
        </p:blipFill>
        <p:spPr bwMode="auto">
          <a:xfrm>
            <a:off x="3962400" y="0"/>
            <a:ext cx="2095500" cy="20955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Density</a:t>
            </a:r>
            <a:endParaRPr lang="en-US" dirty="0"/>
          </a:p>
        </p:txBody>
      </p:sp>
      <p:sp>
        <p:nvSpPr>
          <p:cNvPr id="3" name="Content Placeholder 2"/>
          <p:cNvSpPr>
            <a:spLocks noGrp="1"/>
          </p:cNvSpPr>
          <p:nvPr>
            <p:ph idx="1"/>
          </p:nvPr>
        </p:nvSpPr>
        <p:spPr/>
        <p:txBody>
          <a:bodyPr/>
          <a:lstStyle/>
          <a:p>
            <a:r>
              <a:rPr lang="en-US" dirty="0" smtClean="0"/>
              <a:t>Highest populations around areas with abundant rainfall and vegetation</a:t>
            </a:r>
          </a:p>
          <a:p>
            <a:r>
              <a:rPr lang="en-US" dirty="0" smtClean="0"/>
              <a:t>Slave Trade</a:t>
            </a:r>
          </a:p>
          <a:p>
            <a:r>
              <a:rPr lang="en-US" dirty="0" smtClean="0"/>
              <a:t>Nigeria</a:t>
            </a:r>
          </a:p>
          <a:p>
            <a:pPr lvl="1"/>
            <a:r>
              <a:rPr lang="en-US" dirty="0" smtClean="0"/>
              <a:t>Most populated country in West Africa</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821</TotalTime>
  <Words>2618</Words>
  <Application>Microsoft Office PowerPoint</Application>
  <PresentationFormat>On-screen Show (4:3)</PresentationFormat>
  <Paragraphs>444</Paragraphs>
  <Slides>74</Slides>
  <Notes>1</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Technic</vt:lpstr>
      <vt:lpstr>West Africa</vt:lpstr>
      <vt:lpstr>17 Countries</vt:lpstr>
      <vt:lpstr>West Africa</vt:lpstr>
      <vt:lpstr>Geography</vt:lpstr>
      <vt:lpstr>Four Main Rivers</vt:lpstr>
      <vt:lpstr>Lakes</vt:lpstr>
      <vt:lpstr>Lake Chad</vt:lpstr>
      <vt:lpstr>Lake Chad</vt:lpstr>
      <vt:lpstr>Population Density</vt:lpstr>
      <vt:lpstr>Geography and Climate</vt:lpstr>
      <vt:lpstr>History</vt:lpstr>
      <vt:lpstr>Pre-History</vt:lpstr>
      <vt:lpstr>Three Trading Kingdoms</vt:lpstr>
      <vt:lpstr>Empires of West Africa</vt:lpstr>
      <vt:lpstr>Characterization of Kingdoms</vt:lpstr>
      <vt:lpstr>Slide 16</vt:lpstr>
      <vt:lpstr>Slide 17</vt:lpstr>
      <vt:lpstr>Natural Resources</vt:lpstr>
      <vt:lpstr>Ghana on the Map</vt:lpstr>
      <vt:lpstr>Slide 20</vt:lpstr>
      <vt:lpstr>Slide 21</vt:lpstr>
      <vt:lpstr>Slide 22</vt:lpstr>
      <vt:lpstr>THE SILENT TRADE</vt:lpstr>
      <vt:lpstr>Gold/Salt silent trade</vt:lpstr>
      <vt:lpstr>Slide 25</vt:lpstr>
      <vt:lpstr>Slide 26</vt:lpstr>
      <vt:lpstr>Empire of Mali</vt:lpstr>
      <vt:lpstr>Mali</vt:lpstr>
      <vt:lpstr>Sundiata: The Lion King</vt:lpstr>
      <vt:lpstr>Slide 30</vt:lpstr>
      <vt:lpstr>Mansa Musa</vt:lpstr>
      <vt:lpstr>Slide 32</vt:lpstr>
      <vt:lpstr>Slide 33</vt:lpstr>
      <vt:lpstr>The Hajj</vt:lpstr>
      <vt:lpstr>Mali</vt:lpstr>
      <vt:lpstr>Timbuktu</vt:lpstr>
      <vt:lpstr>Slide 37</vt:lpstr>
      <vt:lpstr>What did Mali trade?</vt:lpstr>
      <vt:lpstr>What else did they trade?</vt:lpstr>
      <vt:lpstr>Why was Salt Important?</vt:lpstr>
      <vt:lpstr>Mali Ancient Religion</vt:lpstr>
      <vt:lpstr>The Griots</vt:lpstr>
      <vt:lpstr>Griots</vt:lpstr>
      <vt:lpstr>Slide 44</vt:lpstr>
      <vt:lpstr>Slide 45</vt:lpstr>
      <vt:lpstr>Slide 46</vt:lpstr>
      <vt:lpstr>Slide 47</vt:lpstr>
      <vt:lpstr>Mosques</vt:lpstr>
      <vt:lpstr>Slide 49</vt:lpstr>
      <vt:lpstr>Moroccans</vt:lpstr>
      <vt:lpstr>Slide 51</vt:lpstr>
      <vt:lpstr>Slide 52</vt:lpstr>
      <vt:lpstr>Three Trading Empires</vt:lpstr>
      <vt:lpstr>Slide 54</vt:lpstr>
      <vt:lpstr>Colonialism</vt:lpstr>
      <vt:lpstr>Slavery</vt:lpstr>
      <vt:lpstr>Slavery</vt:lpstr>
      <vt:lpstr>Relations with Europe after Slavery</vt:lpstr>
      <vt:lpstr>European Imperialism</vt:lpstr>
      <vt:lpstr>Answer: RESOURCES!</vt:lpstr>
      <vt:lpstr>Return to Colonialism</vt:lpstr>
      <vt:lpstr>Chiefs</vt:lpstr>
      <vt:lpstr>Involvement in World Wars</vt:lpstr>
      <vt:lpstr>Colonial Relations</vt:lpstr>
      <vt:lpstr>Legacy of Colonization</vt:lpstr>
      <vt:lpstr>Nigeria</vt:lpstr>
      <vt:lpstr>Religions</vt:lpstr>
      <vt:lpstr>Games/Sports/Music</vt:lpstr>
      <vt:lpstr>West Africa Today: ECOWAS</vt:lpstr>
      <vt:lpstr>Stateless Societies</vt:lpstr>
      <vt:lpstr>Problems of West Africa</vt:lpstr>
      <vt:lpstr>Map Review</vt:lpstr>
      <vt:lpstr>Map Review</vt:lpstr>
      <vt:lpstr>Slide 74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 Africa</dc:title>
  <dc:creator>wreid</dc:creator>
  <cp:lastModifiedBy>wreid</cp:lastModifiedBy>
  <cp:revision>114</cp:revision>
  <dcterms:created xsi:type="dcterms:W3CDTF">2011-03-10T16:11:19Z</dcterms:created>
  <dcterms:modified xsi:type="dcterms:W3CDTF">2011-03-23T17:24:15Z</dcterms:modified>
</cp:coreProperties>
</file>